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71" r:id="rId8"/>
    <p:sldId id="263" r:id="rId9"/>
    <p:sldId id="269" r:id="rId10"/>
    <p:sldId id="265" r:id="rId11"/>
    <p:sldId id="27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B1E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>
        <p:scale>
          <a:sx n="66" d="100"/>
          <a:sy n="66" d="100"/>
        </p:scale>
        <p:origin x="-1278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1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AC98A-FAFB-4D4B-8051-E4EE661C64C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46818-009E-419F-8AE7-C6EF3AE6F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0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hold on this until I get some clarification</a:t>
            </a:r>
            <a:r>
              <a:rPr lang="en-US" baseline="0" dirty="0" smtClean="0"/>
              <a:t> from Rob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46818-009E-419F-8AE7-C6EF3AE6F4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4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0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0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5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4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5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7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8284-7230-414D-AE91-E2E13E5EFAA3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EF91-11D6-4C26-87FE-4A4737E456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80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0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Seattle Channel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Beryl Fernandes, Chair</a:t>
            </a:r>
          </a:p>
          <a:p>
            <a:r>
              <a:rPr lang="en-US" dirty="0" smtClean="0"/>
              <a:t>CTTAB members: Nourisha Wells, Rob Dolin,  Ivan Orbegozo, Stacey Wedlake, Eric Nelson, Justin Almeida, Gabriel </a:t>
            </a:r>
            <a:r>
              <a:rPr lang="en-US" dirty="0" err="1" smtClean="0"/>
              <a:t>Schubiner</a:t>
            </a:r>
            <a:endParaRPr lang="en-US" dirty="0" smtClean="0"/>
          </a:p>
          <a:p>
            <a:r>
              <a:rPr lang="en-US" dirty="0" smtClean="0"/>
              <a:t>Staff: John Giamberso, Lori Patrick, Curt Weiss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533400"/>
            <a:ext cx="73914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762000"/>
            <a:ext cx="74492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SEATTLE CHANNEL 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COMMITTEE WORKPLAN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349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General Questions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1E9B8"/>
                </a:solidFill>
              </a:rPr>
              <a:t>Accessibility</a:t>
            </a:r>
          </a:p>
          <a:p>
            <a:r>
              <a:rPr lang="en-US" b="1" dirty="0" smtClean="0">
                <a:solidFill>
                  <a:srgbClr val="B1E9B8"/>
                </a:solidFill>
              </a:rPr>
              <a:t>Inclusivity and Diversity</a:t>
            </a:r>
          </a:p>
          <a:p>
            <a:r>
              <a:rPr lang="en-US" b="1" dirty="0" smtClean="0">
                <a:solidFill>
                  <a:srgbClr val="B1E9B8"/>
                </a:solidFill>
              </a:rPr>
              <a:t>Openness</a:t>
            </a:r>
          </a:p>
          <a:p>
            <a:r>
              <a:rPr lang="en-US" b="1" dirty="0" smtClean="0">
                <a:solidFill>
                  <a:srgbClr val="B1E9B8"/>
                </a:solidFill>
              </a:rPr>
              <a:t>Privacy</a:t>
            </a:r>
          </a:p>
          <a:p>
            <a:r>
              <a:rPr lang="en-US" b="1" dirty="0" smtClean="0">
                <a:solidFill>
                  <a:srgbClr val="B1E9B8"/>
                </a:solidFill>
              </a:rPr>
              <a:t>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3464"/>
      </p:ext>
    </p:extLst>
  </p:cSld>
  <p:clrMapOvr>
    <a:masterClrMapping/>
  </p:clrMapOvr>
  <p:transition spd="slow">
    <p:push dir="u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Accessibility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rgbClr val="B1E9B8"/>
                </a:solidFill>
              </a:rPr>
              <a:t>How </a:t>
            </a:r>
            <a:r>
              <a:rPr lang="en-US" b="1" dirty="0">
                <a:solidFill>
                  <a:srgbClr val="B1E9B8"/>
                </a:solidFill>
              </a:rPr>
              <a:t>are you considering </a:t>
            </a:r>
            <a:r>
              <a:rPr lang="en-US" b="1" dirty="0" smtClean="0">
                <a:solidFill>
                  <a:srgbClr val="B1E9B8"/>
                </a:solidFill>
              </a:rPr>
              <a:t>accessibility?</a:t>
            </a:r>
            <a:endParaRPr lang="en-US" b="1" dirty="0">
              <a:solidFill>
                <a:srgbClr val="B1E9B8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5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  <p:sndAc>
          <p:stSnd>
            <p:snd r:embed="rId2" name="applause.wav"/>
          </p:stSnd>
        </p:sndAc>
      </p:transition>
    </mc:Choice>
    <mc:Fallback xmlns="">
      <p:transition spd="slow">
        <p:push dir="u"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Inclusivity and Diversity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rgbClr val="B1E9B8"/>
                </a:solidFill>
              </a:rPr>
              <a:t>How </a:t>
            </a:r>
            <a:r>
              <a:rPr lang="en-US" b="1" dirty="0">
                <a:solidFill>
                  <a:srgbClr val="B1E9B8"/>
                </a:solidFill>
              </a:rPr>
              <a:t>are you considering </a:t>
            </a:r>
            <a:r>
              <a:rPr lang="en-US" b="1" dirty="0" smtClean="0">
                <a:solidFill>
                  <a:srgbClr val="B1E9B8"/>
                </a:solidFill>
              </a:rPr>
              <a:t>inclusivity and diversity?</a:t>
            </a:r>
            <a:endParaRPr lang="en-US" b="1" dirty="0">
              <a:solidFill>
                <a:srgbClr val="B1E9B8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72849"/>
      </p:ext>
    </p:extLst>
  </p:cSld>
  <p:clrMapOvr>
    <a:masterClrMapping/>
  </p:clrMapOvr>
  <p:transition spd="slow">
    <p:push dir="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Transparency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rgbClr val="B1E9B8"/>
                </a:solidFill>
              </a:rPr>
              <a:t>How </a:t>
            </a:r>
            <a:r>
              <a:rPr lang="en-US" b="1" dirty="0">
                <a:solidFill>
                  <a:srgbClr val="B1E9B8"/>
                </a:solidFill>
              </a:rPr>
              <a:t>are you considering </a:t>
            </a:r>
            <a:r>
              <a:rPr lang="en-US" b="1" dirty="0" smtClean="0">
                <a:solidFill>
                  <a:srgbClr val="B1E9B8"/>
                </a:solidFill>
              </a:rPr>
              <a:t>transparency?</a:t>
            </a:r>
            <a:endParaRPr lang="en-US" b="1" dirty="0">
              <a:solidFill>
                <a:srgbClr val="B1E9B8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36225"/>
      </p:ext>
    </p:extLst>
  </p:cSld>
  <p:clrMapOvr>
    <a:masterClrMapping/>
  </p:clrMapOvr>
  <p:transition spd="slow">
    <p:push dir="u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Privacy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rgbClr val="B1E9B8"/>
                </a:solidFill>
              </a:rPr>
              <a:t>How </a:t>
            </a:r>
            <a:r>
              <a:rPr lang="en-US" b="1" dirty="0">
                <a:solidFill>
                  <a:srgbClr val="B1E9B8"/>
                </a:solidFill>
              </a:rPr>
              <a:t>are you considering </a:t>
            </a:r>
            <a:r>
              <a:rPr lang="en-US" b="1" dirty="0" smtClean="0">
                <a:solidFill>
                  <a:srgbClr val="B1E9B8"/>
                </a:solidFill>
              </a:rPr>
              <a:t>privacy?</a:t>
            </a:r>
            <a:endParaRPr lang="en-US" b="1" dirty="0">
              <a:solidFill>
                <a:srgbClr val="B1E9B8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36225"/>
      </p:ext>
    </p:extLst>
  </p:cSld>
  <p:clrMapOvr>
    <a:masterClrMapping/>
  </p:clrMapOvr>
  <p:transition spd="slow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Seattle Channel Committee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MISSION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i="1" dirty="0" smtClean="0"/>
              <a:t>Serve as a resource to the City of Seattle’s public TV station in implementing its mandate to help foster an informed and actively engaged citizenry.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marL="0" indent="0">
              <a:buNone/>
            </a:pPr>
            <a:r>
              <a:rPr lang="en-US" b="1" i="1" dirty="0" smtClean="0"/>
              <a:t>Committee members will provide advice, review</a:t>
            </a:r>
            <a:r>
              <a:rPr lang="en-US" b="1" i="1" dirty="0"/>
              <a:t> </a:t>
            </a:r>
            <a:r>
              <a:rPr lang="en-US" b="1" i="1" dirty="0" smtClean="0"/>
              <a:t>and comment on staff and consultant recommendations.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Seattle Channel Meetings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2</a:t>
            </a:r>
            <a:r>
              <a:rPr lang="en-US" baseline="30000" dirty="0" smtClean="0">
                <a:solidFill>
                  <a:srgbClr val="FFC000"/>
                </a:solidFill>
              </a:rPr>
              <a:t>nd</a:t>
            </a:r>
            <a:r>
              <a:rPr lang="en-US" dirty="0" smtClean="0">
                <a:solidFill>
                  <a:srgbClr val="FFC000"/>
                </a:solidFill>
              </a:rPr>
              <a:t> Tuesday of each month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4.45pm to 5.45pm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Seattle Channel Office, City Hall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36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COMMITTEE MEMBERS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Chair: </a:t>
            </a:r>
            <a:r>
              <a:rPr lang="en-US" dirty="0" smtClean="0"/>
              <a:t>Beryl Fernandes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Vice-Chair</a:t>
            </a:r>
            <a:r>
              <a:rPr lang="en-US" dirty="0" smtClean="0"/>
              <a:t>: Rob Dolin (interim-anyone else interested?)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Recorder</a:t>
            </a:r>
            <a:r>
              <a:rPr lang="en-US" dirty="0" smtClean="0"/>
              <a:t>: ? (any takers?)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Members</a:t>
            </a:r>
            <a:r>
              <a:rPr lang="en-US" dirty="0" smtClean="0"/>
              <a:t>: Stacey </a:t>
            </a:r>
            <a:r>
              <a:rPr lang="en-US" dirty="0" err="1" smtClean="0"/>
              <a:t>Wedlake</a:t>
            </a:r>
            <a:r>
              <a:rPr lang="en-US" dirty="0" smtClean="0"/>
              <a:t>, </a:t>
            </a:r>
            <a:r>
              <a:rPr lang="en-US" dirty="0" err="1" smtClean="0"/>
              <a:t>Nourisha</a:t>
            </a:r>
            <a:r>
              <a:rPr lang="en-US" dirty="0" smtClean="0"/>
              <a:t> Wells, Eric Nelson, Justin Almeida, Ivan </a:t>
            </a:r>
            <a:r>
              <a:rPr lang="en-US" dirty="0" err="1" smtClean="0"/>
              <a:t>Orbego</a:t>
            </a:r>
            <a:r>
              <a:rPr lang="en-US" dirty="0" smtClean="0"/>
              <a:t>, Gabriel </a:t>
            </a:r>
            <a:r>
              <a:rPr lang="en-US" dirty="0" err="1" smtClean="0"/>
              <a:t>Schubiner</a:t>
            </a: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Staff: </a:t>
            </a:r>
            <a:r>
              <a:rPr lang="en-US" dirty="0" smtClean="0"/>
              <a:t>John Giamberso, General Manager, Seattle Channel; Lori Patrick, Communications Manager; Curt Weiss, Operations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72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Work Plan Priorities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r>
              <a:rPr lang="en-US" sz="9600" b="1" dirty="0" smtClean="0">
                <a:solidFill>
                  <a:srgbClr val="FFC000"/>
                </a:solidFill>
              </a:rPr>
              <a:t>1) Revised Seattle Channel </a:t>
            </a:r>
            <a:r>
              <a:rPr lang="en-US" sz="9600" b="1" dirty="0">
                <a:solidFill>
                  <a:srgbClr val="FFC000"/>
                </a:solidFill>
              </a:rPr>
              <a:t>Mandate</a:t>
            </a:r>
          </a:p>
          <a:p>
            <a:pPr marL="457200" lvl="1" indent="0">
              <a:buNone/>
            </a:pPr>
            <a:r>
              <a:rPr lang="en-US" sz="9600" b="1" dirty="0">
                <a:solidFill>
                  <a:srgbClr val="FFC000"/>
                </a:solidFill>
              </a:rPr>
              <a:t>	- </a:t>
            </a:r>
            <a:r>
              <a:rPr lang="en-US" sz="9600" b="1" dirty="0" smtClean="0">
                <a:solidFill>
                  <a:srgbClr val="FFC000"/>
                </a:solidFill>
              </a:rPr>
              <a:t>Recommend  revisions</a:t>
            </a:r>
            <a:endParaRPr lang="en-US" sz="9600" b="1" dirty="0">
              <a:solidFill>
                <a:srgbClr val="FFC000"/>
              </a:solidFill>
            </a:endParaRPr>
          </a:p>
          <a:p>
            <a:pPr marL="914400" lvl="2" indent="0">
              <a:buNone/>
            </a:pPr>
            <a:r>
              <a:rPr lang="en-US" sz="9600" b="1" dirty="0">
                <a:solidFill>
                  <a:srgbClr val="FFC000"/>
                </a:solidFill>
              </a:rPr>
              <a:t>- Conduct monthly reviews and updates of drafts</a:t>
            </a:r>
          </a:p>
          <a:p>
            <a:pPr marL="914400" lvl="2" indent="0">
              <a:buNone/>
            </a:pPr>
            <a:r>
              <a:rPr lang="en-US" sz="9600" b="1" dirty="0">
                <a:solidFill>
                  <a:srgbClr val="FFC000"/>
                </a:solidFill>
              </a:rPr>
              <a:t>-  </a:t>
            </a:r>
            <a:r>
              <a:rPr lang="en-US" sz="9600" b="1" dirty="0" smtClean="0">
                <a:solidFill>
                  <a:srgbClr val="FFC000"/>
                </a:solidFill>
              </a:rPr>
              <a:t>Present </a:t>
            </a:r>
            <a:r>
              <a:rPr lang="en-US" sz="9600" b="1" dirty="0">
                <a:solidFill>
                  <a:srgbClr val="FFC000"/>
                </a:solidFill>
              </a:rPr>
              <a:t>final draft to CTTAB</a:t>
            </a:r>
          </a:p>
          <a:p>
            <a:pPr marL="971550" lvl="1" indent="-514350">
              <a:buAutoNum type="arabicParenR"/>
            </a:pPr>
            <a:endParaRPr lang="en-US" sz="9600" b="1" dirty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r>
              <a:rPr lang="en-US" sz="9600" b="1" dirty="0" smtClean="0">
                <a:solidFill>
                  <a:srgbClr val="FFC000"/>
                </a:solidFill>
              </a:rPr>
              <a:t>2) Marketing Strategy</a:t>
            </a:r>
          </a:p>
          <a:p>
            <a:pPr marL="457200" lvl="1" indent="0">
              <a:buNone/>
            </a:pPr>
            <a:r>
              <a:rPr lang="en-US" sz="9600" b="1" dirty="0">
                <a:solidFill>
                  <a:srgbClr val="FFC000"/>
                </a:solidFill>
              </a:rPr>
              <a:t>	- Review and comment on SC’s new </a:t>
            </a:r>
            <a:r>
              <a:rPr lang="en-US" sz="9600" b="1" dirty="0" smtClean="0">
                <a:solidFill>
                  <a:srgbClr val="FFC000"/>
                </a:solidFill>
              </a:rPr>
              <a:t/>
            </a:r>
            <a:br>
              <a:rPr lang="en-US" sz="9600" b="1" dirty="0" smtClean="0">
                <a:solidFill>
                  <a:srgbClr val="FFC000"/>
                </a:solidFill>
              </a:rPr>
            </a:br>
            <a:r>
              <a:rPr lang="en-US" sz="9600" b="1" dirty="0" smtClean="0">
                <a:solidFill>
                  <a:srgbClr val="FFC000"/>
                </a:solidFill>
              </a:rPr>
              <a:t>           Marketing Strategy</a:t>
            </a:r>
          </a:p>
          <a:p>
            <a:pPr lvl="2">
              <a:buFontTx/>
              <a:buChar char="-"/>
            </a:pPr>
            <a:r>
              <a:rPr lang="en-US" sz="9600" b="1" dirty="0" smtClean="0">
                <a:solidFill>
                  <a:srgbClr val="FFC000"/>
                </a:solidFill>
              </a:rPr>
              <a:t>Participate as appropriate </a:t>
            </a:r>
            <a:r>
              <a:rPr lang="en-US" sz="9600" b="1" dirty="0">
                <a:solidFill>
                  <a:srgbClr val="FFC000"/>
                </a:solidFill>
              </a:rPr>
              <a:t>in focus </a:t>
            </a:r>
            <a:r>
              <a:rPr lang="en-US" sz="9600" b="1" dirty="0" smtClean="0">
                <a:solidFill>
                  <a:srgbClr val="FFC000"/>
                </a:solidFill>
              </a:rPr>
              <a:t>groups, among</a:t>
            </a:r>
            <a:br>
              <a:rPr lang="en-US" sz="9600" b="1" dirty="0" smtClean="0">
                <a:solidFill>
                  <a:srgbClr val="FFC000"/>
                </a:solidFill>
              </a:rPr>
            </a:br>
            <a:r>
              <a:rPr lang="en-US" sz="9600" b="1" dirty="0" smtClean="0">
                <a:solidFill>
                  <a:srgbClr val="FFC000"/>
                </a:solidFill>
              </a:rPr>
              <a:t>other mechanisms for comment</a:t>
            </a:r>
          </a:p>
          <a:p>
            <a:pPr marL="914400" lvl="2" indent="0">
              <a:buNone/>
            </a:pPr>
            <a:endParaRPr lang="en-US" sz="9600" b="1" dirty="0" smtClean="0">
              <a:solidFill>
                <a:srgbClr val="FFC000"/>
              </a:solidFill>
            </a:endParaRPr>
          </a:p>
          <a:p>
            <a:pPr lvl="1">
              <a:buNone/>
            </a:pPr>
            <a:r>
              <a:rPr lang="en-US" sz="9600" b="1" dirty="0" smtClean="0">
                <a:solidFill>
                  <a:srgbClr val="FFC000"/>
                </a:solidFill>
              </a:rPr>
              <a:t>3) Government Channel Survey </a:t>
            </a:r>
          </a:p>
          <a:p>
            <a:pPr lvl="1">
              <a:buNone/>
            </a:pPr>
            <a:r>
              <a:rPr lang="en-US" sz="9600" b="1" dirty="0">
                <a:solidFill>
                  <a:srgbClr val="FFC000"/>
                </a:solidFill>
              </a:rPr>
              <a:t>	</a:t>
            </a:r>
            <a:r>
              <a:rPr lang="en-US" sz="9600" b="1" dirty="0" smtClean="0">
                <a:solidFill>
                  <a:srgbClr val="FFC000"/>
                </a:solidFill>
              </a:rPr>
              <a:t>	- </a:t>
            </a:r>
            <a:r>
              <a:rPr lang="en-US" sz="9600" b="1" dirty="0">
                <a:solidFill>
                  <a:srgbClr val="FFC000"/>
                </a:solidFill>
              </a:rPr>
              <a:t>Recommendations on SC staff’s </a:t>
            </a:r>
            <a:r>
              <a:rPr lang="en-US" sz="9600" b="1" dirty="0" smtClean="0">
                <a:solidFill>
                  <a:srgbClr val="FFC000"/>
                </a:solidFill>
              </a:rPr>
              <a:t>survey</a:t>
            </a:r>
            <a:r>
              <a:rPr lang="en-US" sz="5100" b="1" dirty="0" smtClean="0">
                <a:solidFill>
                  <a:srgbClr val="FFC000"/>
                </a:solidFill>
              </a:rPr>
              <a:t>	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17873"/>
      </p:ext>
    </p:extLst>
  </p:cSld>
  <p:clrMapOvr>
    <a:masterClrMapping/>
  </p:clrMapOvr>
  <p:transition spd="slow">
    <p:push dir="u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Revised SC Mandate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Goals / Description: Review previous mandate and recommend changes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Deliverable: Recommendations on Revised SC Mandate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Timeline: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 June 11, Review draft outline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 July 9 submit recommendations 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August 13 review revised draft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September 10, finalize document 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October 8, present to CTTAB for review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November 12, sign completed document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Project leads: Lori Patrick, Curt Weiss, 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85404"/>
      </p:ext>
    </p:extLst>
  </p:cSld>
  <p:clrMapOvr>
    <a:masterClrMapping/>
  </p:clrMapOvr>
  <p:transition spd="slow">
    <p:push dir="u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7159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92D050"/>
                </a:solidFill>
              </a:rPr>
              <a:t>Revised Mandate starting w</a:t>
            </a:r>
            <a:br>
              <a:rPr lang="en-US" sz="2400" b="1" dirty="0" smtClean="0">
                <a:solidFill>
                  <a:srgbClr val="92D050"/>
                </a:solidFill>
              </a:rPr>
            </a:br>
            <a:r>
              <a:rPr lang="en-US" sz="2400" b="1" dirty="0" smtClean="0">
                <a:solidFill>
                  <a:srgbClr val="92D050"/>
                </a:solidFill>
              </a:rPr>
              <a:t> Executive Summary (cont’d)</a:t>
            </a:r>
            <a:endParaRPr lang="en-US" sz="24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              </a:t>
            </a:r>
            <a:r>
              <a:rPr lang="en-US" sz="6400" dirty="0" smtClean="0"/>
              <a:t> </a:t>
            </a:r>
            <a:r>
              <a:rPr lang="en-US" sz="6400" b="1" dirty="0">
                <a:solidFill>
                  <a:srgbClr val="00B050"/>
                </a:solidFill>
              </a:rPr>
              <a:t>Content and </a:t>
            </a:r>
            <a:r>
              <a:rPr lang="en-US" sz="6400" b="1" dirty="0" smtClean="0">
                <a:solidFill>
                  <a:srgbClr val="00B050"/>
                </a:solidFill>
              </a:rPr>
              <a:t>Production</a:t>
            </a:r>
            <a:endParaRPr lang="en-US" sz="6400" b="1" dirty="0">
              <a:solidFill>
                <a:srgbClr val="00B050"/>
              </a:solidFill>
            </a:endParaRPr>
          </a:p>
          <a:p>
            <a:pPr lvl="2"/>
            <a:r>
              <a:rPr lang="en-US" sz="6400" dirty="0" smtClean="0"/>
              <a:t>Types of </a:t>
            </a:r>
            <a:r>
              <a:rPr lang="en-US" sz="6400" dirty="0"/>
              <a:t>multi-media </a:t>
            </a:r>
            <a:r>
              <a:rPr lang="en-US" sz="6400" dirty="0" smtClean="0"/>
              <a:t>resources to provide </a:t>
            </a:r>
            <a:r>
              <a:rPr lang="en-US" sz="6400" dirty="0"/>
              <a:t>information and </a:t>
            </a:r>
            <a:r>
              <a:rPr lang="en-US" sz="6400" dirty="0" smtClean="0"/>
              <a:t>interactivity</a:t>
            </a:r>
            <a:endParaRPr lang="en-US" sz="6400" dirty="0"/>
          </a:p>
          <a:p>
            <a:pPr lvl="2"/>
            <a:r>
              <a:rPr lang="en-US" sz="6400" dirty="0" smtClean="0"/>
              <a:t>Making </a:t>
            </a:r>
            <a:r>
              <a:rPr lang="en-US" sz="6400" dirty="0"/>
              <a:t>programming (production and scheduling) engaging, compelling and informative</a:t>
            </a:r>
          </a:p>
          <a:p>
            <a:pPr lvl="2"/>
            <a:r>
              <a:rPr lang="en-US" sz="6400" dirty="0"/>
              <a:t>New content ideas, new scheduling ideas</a:t>
            </a:r>
          </a:p>
          <a:p>
            <a:pPr marL="0" indent="0">
              <a:buNone/>
            </a:pPr>
            <a:r>
              <a:rPr lang="en-US" sz="6400" dirty="0"/>
              <a:t>              </a:t>
            </a:r>
            <a:r>
              <a:rPr lang="en-US" sz="6400" b="1" dirty="0">
                <a:solidFill>
                  <a:srgbClr val="00B050"/>
                </a:solidFill>
              </a:rPr>
              <a:t>Technology</a:t>
            </a:r>
          </a:p>
          <a:p>
            <a:pPr lvl="2"/>
            <a:r>
              <a:rPr lang="en-US" sz="6400" dirty="0" smtClean="0"/>
              <a:t>Use of new </a:t>
            </a:r>
            <a:r>
              <a:rPr lang="en-US" sz="6400" dirty="0"/>
              <a:t>technology to increase </a:t>
            </a:r>
            <a:r>
              <a:rPr lang="en-US" sz="6400" dirty="0" smtClean="0"/>
              <a:t>interactivity, </a:t>
            </a:r>
            <a:r>
              <a:rPr lang="en-US" sz="6400" dirty="0"/>
              <a:t>Provide information to </a:t>
            </a:r>
            <a:r>
              <a:rPr lang="en-US" sz="6400" dirty="0" smtClean="0"/>
              <a:t>residents</a:t>
            </a:r>
            <a:endParaRPr lang="en-US" sz="6400" dirty="0"/>
          </a:p>
          <a:p>
            <a:pPr lvl="2"/>
            <a:r>
              <a:rPr lang="en-US" sz="6400" dirty="0" smtClean="0"/>
              <a:t>Abandon </a:t>
            </a:r>
            <a:r>
              <a:rPr lang="en-US" sz="6400" dirty="0"/>
              <a:t>old technologies, i.e. television </a:t>
            </a:r>
            <a:r>
              <a:rPr lang="en-US" sz="6400" dirty="0" smtClean="0"/>
              <a:t>channels or Retain them in current state or adopt some mix of the two?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               </a:t>
            </a:r>
            <a:r>
              <a:rPr lang="en-US" sz="6400" b="1" dirty="0">
                <a:solidFill>
                  <a:srgbClr val="00B050"/>
                </a:solidFill>
              </a:rPr>
              <a:t> Partnerships</a:t>
            </a:r>
          </a:p>
          <a:p>
            <a:pPr lvl="2"/>
            <a:r>
              <a:rPr lang="en-US" sz="6400" dirty="0" smtClean="0"/>
              <a:t>Identify </a:t>
            </a:r>
            <a:r>
              <a:rPr lang="en-US" sz="6400" dirty="0"/>
              <a:t>institutions with similar goals </a:t>
            </a:r>
          </a:p>
          <a:p>
            <a:pPr lvl="2"/>
            <a:r>
              <a:rPr lang="en-US" sz="6400" dirty="0"/>
              <a:t>What </a:t>
            </a:r>
            <a:r>
              <a:rPr lang="en-US" sz="6400" dirty="0" smtClean="0"/>
              <a:t>might </a:t>
            </a:r>
            <a:r>
              <a:rPr lang="en-US" sz="6400" dirty="0"/>
              <a:t>these partnerships look like?</a:t>
            </a:r>
          </a:p>
          <a:p>
            <a:pPr marL="0" indent="0">
              <a:buNone/>
            </a:pPr>
            <a:r>
              <a:rPr lang="en-US" sz="6400" dirty="0"/>
              <a:t>                </a:t>
            </a:r>
            <a:r>
              <a:rPr lang="en-US" sz="6400" b="1" dirty="0">
                <a:solidFill>
                  <a:srgbClr val="00B050"/>
                </a:solidFill>
              </a:rPr>
              <a:t>Finance</a:t>
            </a:r>
          </a:p>
          <a:p>
            <a:pPr lvl="2"/>
            <a:r>
              <a:rPr lang="en-US" sz="6400" dirty="0"/>
              <a:t>Identify </a:t>
            </a:r>
            <a:r>
              <a:rPr lang="en-US" sz="6400" dirty="0" smtClean="0"/>
              <a:t>sources </a:t>
            </a:r>
            <a:r>
              <a:rPr lang="en-US" sz="6400" dirty="0"/>
              <a:t>of revenue in addition to </a:t>
            </a:r>
            <a:r>
              <a:rPr lang="en-US" sz="6400" dirty="0" smtClean="0"/>
              <a:t>the Cable </a:t>
            </a:r>
            <a:r>
              <a:rPr lang="en-US" sz="6400" dirty="0"/>
              <a:t>fund</a:t>
            </a:r>
          </a:p>
          <a:p>
            <a:pPr lvl="2"/>
            <a:r>
              <a:rPr lang="en-US" sz="6400" dirty="0"/>
              <a:t>Justifications to increase cable franchise fees</a:t>
            </a:r>
          </a:p>
          <a:p>
            <a:pPr lvl="2"/>
            <a:r>
              <a:rPr lang="en-US" sz="6400" dirty="0"/>
              <a:t>What level and kinds of support </a:t>
            </a:r>
            <a:r>
              <a:rPr lang="en-US" sz="6400" dirty="0" smtClean="0"/>
              <a:t>to request-new </a:t>
            </a:r>
            <a:r>
              <a:rPr lang="en-US" sz="6400" dirty="0"/>
              <a:t>2016  Comcast franchise</a:t>
            </a:r>
          </a:p>
          <a:p>
            <a:pPr marL="0" indent="0">
              <a:buNone/>
            </a:pPr>
            <a:r>
              <a:rPr lang="en-US" sz="6400" dirty="0"/>
              <a:t>                </a:t>
            </a:r>
            <a:r>
              <a:rPr lang="en-US" sz="6400" b="1" dirty="0">
                <a:solidFill>
                  <a:srgbClr val="00B050"/>
                </a:solidFill>
              </a:rPr>
              <a:t>Branding and Marketing</a:t>
            </a:r>
          </a:p>
          <a:p>
            <a:pPr lvl="2"/>
            <a:r>
              <a:rPr lang="en-US" sz="6400" dirty="0"/>
              <a:t>Changes and improvements to current Seattle Channel brand – name, logo, website</a:t>
            </a:r>
          </a:p>
          <a:p>
            <a:pPr lvl="2"/>
            <a:r>
              <a:rPr lang="en-US" sz="6400" dirty="0"/>
              <a:t>Recommendations to current development of marketing plan</a:t>
            </a:r>
          </a:p>
          <a:p>
            <a:pPr marL="0" indent="0">
              <a:buNone/>
            </a:pPr>
            <a:r>
              <a:rPr lang="en-US" sz="6400" dirty="0"/>
              <a:t>             </a:t>
            </a:r>
            <a:r>
              <a:rPr lang="en-US" sz="6400" dirty="0">
                <a:solidFill>
                  <a:srgbClr val="B1E9B8"/>
                </a:solidFill>
              </a:rPr>
              <a:t>   </a:t>
            </a:r>
            <a:r>
              <a:rPr lang="en-US" sz="6400" b="1" dirty="0">
                <a:solidFill>
                  <a:srgbClr val="B1E9B8"/>
                </a:solidFill>
              </a:rPr>
              <a:t>Governance and Evaluation</a:t>
            </a:r>
          </a:p>
          <a:p>
            <a:pPr lvl="2"/>
            <a:r>
              <a:rPr lang="en-US" sz="6400" dirty="0"/>
              <a:t>Review reports on new programs developed, number and kind of programs produced,  website statistics, audience surveys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42250"/>
      </p:ext>
    </p:extLst>
  </p:cSld>
  <p:clrMapOvr>
    <a:masterClrMapping/>
  </p:clrMapOvr>
  <p:transition spd="slow">
    <p:push dir="u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Revised Marketing Strategy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B1E9B8"/>
                </a:solidFill>
              </a:rPr>
              <a:t>Goals / Description: Review and Comment on Staff and Consultant’s revised marketing strategy</a:t>
            </a:r>
          </a:p>
          <a:p>
            <a:r>
              <a:rPr lang="en-US" b="1" dirty="0" smtClean="0">
                <a:solidFill>
                  <a:srgbClr val="B1E9B8"/>
                </a:solidFill>
              </a:rPr>
              <a:t>Deliverable: Recommendations on </a:t>
            </a:r>
            <a:br>
              <a:rPr lang="en-US" b="1" dirty="0" smtClean="0">
                <a:solidFill>
                  <a:srgbClr val="B1E9B8"/>
                </a:solidFill>
              </a:rPr>
            </a:br>
            <a:r>
              <a:rPr lang="en-US" b="1" dirty="0" smtClean="0">
                <a:solidFill>
                  <a:srgbClr val="B1E9B8"/>
                </a:solidFill>
              </a:rPr>
              <a:t>Revised Brand Statement</a:t>
            </a:r>
          </a:p>
          <a:p>
            <a:r>
              <a:rPr lang="en-US" b="1" dirty="0" smtClean="0">
                <a:solidFill>
                  <a:srgbClr val="B1E9B8"/>
                </a:solidFill>
              </a:rPr>
              <a:t>Timeline: July 2013 </a:t>
            </a:r>
          </a:p>
          <a:p>
            <a:r>
              <a:rPr lang="en-US" b="1" dirty="0" smtClean="0">
                <a:solidFill>
                  <a:srgbClr val="B1E9B8"/>
                </a:solidFill>
              </a:rPr>
              <a:t>Project lead(s): Beryl, Others (please add names)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85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Government Channel Survey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B1E9B8"/>
                </a:solidFill>
              </a:rPr>
              <a:t>Review and make recommendations to SC staff on the survey of government channels</a:t>
            </a:r>
          </a:p>
          <a:p>
            <a:pPr marL="0" indent="0">
              <a:buNone/>
            </a:pPr>
            <a:endParaRPr lang="en-US" b="1" dirty="0" smtClean="0">
              <a:solidFill>
                <a:srgbClr val="B1E9B8"/>
              </a:solidFill>
            </a:endParaRPr>
          </a:p>
          <a:p>
            <a:r>
              <a:rPr lang="en-US" b="1" dirty="0" smtClean="0">
                <a:solidFill>
                  <a:srgbClr val="B1E9B8"/>
                </a:solidFill>
              </a:rPr>
              <a:t>Explore implications for SC on how they </a:t>
            </a:r>
            <a:r>
              <a:rPr lang="en-US" dirty="0" smtClean="0">
                <a:solidFill>
                  <a:srgbClr val="B1E9B8"/>
                </a:solidFill>
              </a:rPr>
              <a:t> </a:t>
            </a:r>
            <a:r>
              <a:rPr lang="en-US" b="1" dirty="0">
                <a:solidFill>
                  <a:srgbClr val="B1E9B8"/>
                </a:solidFill>
              </a:rPr>
              <a:t>approach </a:t>
            </a:r>
            <a:r>
              <a:rPr lang="en-US" b="1" dirty="0" smtClean="0">
                <a:solidFill>
                  <a:srgbClr val="B1E9B8"/>
                </a:solidFill>
              </a:rPr>
              <a:t>changing </a:t>
            </a:r>
            <a:r>
              <a:rPr lang="en-US" b="1" dirty="0">
                <a:solidFill>
                  <a:srgbClr val="B1E9B8"/>
                </a:solidFill>
              </a:rPr>
              <a:t>technology, changing audience demographics, financial </a:t>
            </a:r>
            <a:r>
              <a:rPr lang="en-US" b="1" dirty="0" smtClean="0">
                <a:solidFill>
                  <a:srgbClr val="B1E9B8"/>
                </a:solidFill>
              </a:rPr>
              <a:t>models</a:t>
            </a:r>
          </a:p>
          <a:p>
            <a:endParaRPr lang="en-US" dirty="0"/>
          </a:p>
          <a:p>
            <a:pPr lvl="0"/>
            <a:endParaRPr lang="en-US" b="1" dirty="0" smtClean="0">
              <a:solidFill>
                <a:srgbClr val="00B050"/>
              </a:solidFill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36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344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Seattle Channel Committee</vt:lpstr>
      <vt:lpstr>Seattle Channel Committee</vt:lpstr>
      <vt:lpstr>Seattle Channel Meetings</vt:lpstr>
      <vt:lpstr>COMMITTEE MEMBERS  </vt:lpstr>
      <vt:lpstr>Work Plan Priorities</vt:lpstr>
      <vt:lpstr>Revised SC Mandate</vt:lpstr>
      <vt:lpstr>Revised Mandate starting w  Executive Summary (cont’d)</vt:lpstr>
      <vt:lpstr>Revised Marketing Strategy</vt:lpstr>
      <vt:lpstr>Government Channel Survey</vt:lpstr>
      <vt:lpstr>General Questions</vt:lpstr>
      <vt:lpstr>Accessibility</vt:lpstr>
      <vt:lpstr>Inclusivity and Diversity</vt:lpstr>
      <vt:lpstr>Transparency</vt:lpstr>
      <vt:lpstr>Privacy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&lt;Committee Name&gt; (&lt;Acronym&gt;)</dc:title>
  <dc:creator>Rob Dolin</dc:creator>
  <cp:lastModifiedBy>Keyes, David</cp:lastModifiedBy>
  <cp:revision>41</cp:revision>
  <dcterms:created xsi:type="dcterms:W3CDTF">2013-03-18T06:36:57Z</dcterms:created>
  <dcterms:modified xsi:type="dcterms:W3CDTF">2013-10-28T22:08:47Z</dcterms:modified>
</cp:coreProperties>
</file>