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65" r:id="rId7"/>
    <p:sldId id="264" r:id="rId8"/>
    <p:sldId id="261" r:id="rId9"/>
    <p:sldId id="262" r:id="rId10"/>
    <p:sldId id="259" r:id="rId11"/>
    <p:sldId id="258" r:id="rId12"/>
    <p:sldId id="26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4DD21-978E-44D5-8876-32E9C38EA75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A3334B-7173-477A-8FD4-42D536EE47E2}">
      <dgm:prSet phldrT="[Text]"/>
      <dgm:spPr/>
      <dgm:t>
        <a:bodyPr/>
        <a:lstStyle/>
        <a:p>
          <a:r>
            <a:rPr lang="en-US" i="1" dirty="0" smtClean="0"/>
            <a:t>Serve the information needs of the public, with government information and data solutions that span the web, mobile, and television. </a:t>
          </a:r>
          <a:endParaRPr lang="en-US" dirty="0"/>
        </a:p>
      </dgm:t>
    </dgm:pt>
    <dgm:pt modelId="{E66ACAE0-4B9C-4B58-8BFE-9E3F2836EFEE}" type="parTrans" cxnId="{61250FAE-DFB7-4644-80BF-418D7EB29706}">
      <dgm:prSet/>
      <dgm:spPr/>
      <dgm:t>
        <a:bodyPr/>
        <a:lstStyle/>
        <a:p>
          <a:endParaRPr lang="en-US"/>
        </a:p>
      </dgm:t>
    </dgm:pt>
    <dgm:pt modelId="{34E21715-8C6A-4537-BFAE-2093BD0D78FB}" type="sibTrans" cxnId="{61250FAE-DFB7-4644-80BF-418D7EB29706}">
      <dgm:prSet/>
      <dgm:spPr/>
      <dgm:t>
        <a:bodyPr/>
        <a:lstStyle/>
        <a:p>
          <a:endParaRPr lang="en-US"/>
        </a:p>
      </dgm:t>
    </dgm:pt>
    <dgm:pt modelId="{0CF6A2A8-94F4-445C-B050-6F9F33D05C51}">
      <dgm:prSet phldrT="[Text]"/>
      <dgm:spPr/>
      <dgm:t>
        <a:bodyPr/>
        <a:lstStyle/>
        <a:p>
          <a:r>
            <a:rPr lang="en-US" dirty="0" smtClean="0"/>
            <a:t>Focus on customer service</a:t>
          </a:r>
          <a:endParaRPr lang="en-US" dirty="0"/>
        </a:p>
      </dgm:t>
    </dgm:pt>
    <dgm:pt modelId="{7A4847B7-D32C-4C20-8424-BE68B1C5B907}" type="parTrans" cxnId="{18771588-3FB0-4DAF-B77E-0E39363CD2B7}">
      <dgm:prSet/>
      <dgm:spPr/>
      <dgm:t>
        <a:bodyPr/>
        <a:lstStyle/>
        <a:p>
          <a:endParaRPr lang="en-US"/>
        </a:p>
      </dgm:t>
    </dgm:pt>
    <dgm:pt modelId="{D00DEE5D-013C-4A26-8BB7-EEF806B5E107}" type="sibTrans" cxnId="{18771588-3FB0-4DAF-B77E-0E39363CD2B7}">
      <dgm:prSet/>
      <dgm:spPr/>
      <dgm:t>
        <a:bodyPr/>
        <a:lstStyle/>
        <a:p>
          <a:endParaRPr lang="en-US"/>
        </a:p>
      </dgm:t>
    </dgm:pt>
    <dgm:pt modelId="{590E5A6B-3C3A-4AC3-A217-A873116CD6AB}">
      <dgm:prSet phldrT="[Text]"/>
      <dgm:spPr/>
      <dgm:t>
        <a:bodyPr/>
        <a:lstStyle/>
        <a:p>
          <a:r>
            <a:rPr lang="en-US" dirty="0" smtClean="0"/>
            <a:t>Evolve with technology</a:t>
          </a:r>
          <a:endParaRPr lang="en-US" dirty="0"/>
        </a:p>
      </dgm:t>
    </dgm:pt>
    <dgm:pt modelId="{719BAE43-375A-4E3D-A102-ED214EEF88DB}" type="parTrans" cxnId="{454A271A-5F72-4134-BD22-B82ACAFBC6B2}">
      <dgm:prSet/>
      <dgm:spPr/>
      <dgm:t>
        <a:bodyPr/>
        <a:lstStyle/>
        <a:p>
          <a:endParaRPr lang="en-US"/>
        </a:p>
      </dgm:t>
    </dgm:pt>
    <dgm:pt modelId="{FB1FB411-177C-49BD-A77B-DD0B7DAB2776}" type="sibTrans" cxnId="{454A271A-5F72-4134-BD22-B82ACAFBC6B2}">
      <dgm:prSet/>
      <dgm:spPr/>
      <dgm:t>
        <a:bodyPr/>
        <a:lstStyle/>
        <a:p>
          <a:endParaRPr lang="en-US"/>
        </a:p>
      </dgm:t>
    </dgm:pt>
    <dgm:pt modelId="{82BA315A-9C01-4C4F-B838-861EDC220970}">
      <dgm:prSet phldrT="[Text]"/>
      <dgm:spPr/>
      <dgm:t>
        <a:bodyPr/>
        <a:lstStyle/>
        <a:p>
          <a:r>
            <a:rPr lang="en-US" i="1" dirty="0" smtClean="0"/>
            <a:t>Empower our City workforce with innovative solutions that facilitate collaboration, efficiency, and constituent interactions. </a:t>
          </a:r>
          <a:endParaRPr lang="en-US" dirty="0"/>
        </a:p>
      </dgm:t>
    </dgm:pt>
    <dgm:pt modelId="{AEC901B5-32F1-4C13-97B4-1CDBD7D514CF}" type="parTrans" cxnId="{118F886A-9D83-4CD0-ACEE-ABDFD4699485}">
      <dgm:prSet/>
      <dgm:spPr/>
      <dgm:t>
        <a:bodyPr/>
        <a:lstStyle/>
        <a:p>
          <a:endParaRPr lang="en-US"/>
        </a:p>
      </dgm:t>
    </dgm:pt>
    <dgm:pt modelId="{B9F7274B-FC63-464F-9BE5-FA64C178D519}" type="sibTrans" cxnId="{118F886A-9D83-4CD0-ACEE-ABDFD4699485}">
      <dgm:prSet/>
      <dgm:spPr/>
      <dgm:t>
        <a:bodyPr/>
        <a:lstStyle/>
        <a:p>
          <a:endParaRPr lang="en-US"/>
        </a:p>
      </dgm:t>
    </dgm:pt>
    <dgm:pt modelId="{4542B923-8E4C-4366-AF1B-9710223030EA}">
      <dgm:prSet phldrT="[Text]"/>
      <dgm:spPr/>
      <dgm:t>
        <a:bodyPr/>
        <a:lstStyle/>
        <a:p>
          <a:r>
            <a:rPr lang="en-US" dirty="0" smtClean="0"/>
            <a:t>Invest in infrastructure</a:t>
          </a:r>
          <a:endParaRPr lang="en-US" dirty="0"/>
        </a:p>
      </dgm:t>
    </dgm:pt>
    <dgm:pt modelId="{3CE789F6-4E59-48E4-A529-2D5F671E2A89}" type="parTrans" cxnId="{C194D43D-887D-4702-87B1-DA2B7BD30A30}">
      <dgm:prSet/>
      <dgm:spPr/>
      <dgm:t>
        <a:bodyPr/>
        <a:lstStyle/>
        <a:p>
          <a:endParaRPr lang="en-US"/>
        </a:p>
      </dgm:t>
    </dgm:pt>
    <dgm:pt modelId="{F45A2CA7-E5AF-43DE-A28B-54F875BD133E}" type="sibTrans" cxnId="{C194D43D-887D-4702-87B1-DA2B7BD30A30}">
      <dgm:prSet/>
      <dgm:spPr/>
      <dgm:t>
        <a:bodyPr/>
        <a:lstStyle/>
        <a:p>
          <a:endParaRPr lang="en-US"/>
        </a:p>
      </dgm:t>
    </dgm:pt>
    <dgm:pt modelId="{A27A2776-F4BB-4418-84B2-B3BD9C6F2B9E}">
      <dgm:prSet phldrT="[Text]"/>
      <dgm:spPr/>
      <dgm:t>
        <a:bodyPr/>
        <a:lstStyle/>
        <a:p>
          <a:r>
            <a:rPr lang="en-US" dirty="0" smtClean="0"/>
            <a:t>Enhance governance and support</a:t>
          </a:r>
          <a:endParaRPr lang="en-US" dirty="0"/>
        </a:p>
      </dgm:t>
    </dgm:pt>
    <dgm:pt modelId="{76DD3492-073C-48FC-A0F6-88F178369F02}" type="parTrans" cxnId="{FDAA52C9-8F7F-44C9-BF59-963FB4FF71EE}">
      <dgm:prSet/>
      <dgm:spPr/>
      <dgm:t>
        <a:bodyPr/>
        <a:lstStyle/>
        <a:p>
          <a:endParaRPr lang="en-US"/>
        </a:p>
      </dgm:t>
    </dgm:pt>
    <dgm:pt modelId="{F6A77E91-D898-4F18-B947-296881704C37}" type="sibTrans" cxnId="{FDAA52C9-8F7F-44C9-BF59-963FB4FF71EE}">
      <dgm:prSet/>
      <dgm:spPr/>
      <dgm:t>
        <a:bodyPr/>
        <a:lstStyle/>
        <a:p>
          <a:endParaRPr lang="en-US"/>
        </a:p>
      </dgm:t>
    </dgm:pt>
    <dgm:pt modelId="{51327C53-D789-4441-964D-23DD83CED6BA}">
      <dgm:prSet phldrT="[Text]"/>
      <dgm:spPr/>
      <dgm:t>
        <a:bodyPr/>
        <a:lstStyle/>
        <a:p>
          <a:r>
            <a:rPr lang="en-US" i="1" dirty="0" smtClean="0"/>
            <a:t>Make Seattle a national Municipal leader in championing technology access and affordability for all the people of our City.</a:t>
          </a:r>
          <a:endParaRPr lang="en-US" i="1" dirty="0"/>
        </a:p>
      </dgm:t>
    </dgm:pt>
    <dgm:pt modelId="{BD525D86-2792-4A18-B521-C542FEBC6453}" type="parTrans" cxnId="{E5C9EE4A-5272-4134-BAF6-4B52514D1E0C}">
      <dgm:prSet/>
      <dgm:spPr/>
      <dgm:t>
        <a:bodyPr/>
        <a:lstStyle/>
        <a:p>
          <a:endParaRPr lang="en-US"/>
        </a:p>
      </dgm:t>
    </dgm:pt>
    <dgm:pt modelId="{91BD117C-168A-431D-95E0-63C92E257F13}" type="sibTrans" cxnId="{E5C9EE4A-5272-4134-BAF6-4B52514D1E0C}">
      <dgm:prSet/>
      <dgm:spPr/>
      <dgm:t>
        <a:bodyPr/>
        <a:lstStyle/>
        <a:p>
          <a:endParaRPr lang="en-US"/>
        </a:p>
      </dgm:t>
    </dgm:pt>
    <dgm:pt modelId="{E28ABEE5-DC2A-44FC-A884-20909F19B2D7}">
      <dgm:prSet phldrT="[Text]"/>
      <dgm:spPr/>
      <dgm:t>
        <a:bodyPr/>
        <a:lstStyle/>
        <a:p>
          <a:r>
            <a:rPr lang="en-US" dirty="0" smtClean="0"/>
            <a:t>Mayor’s Digital Equity Initiative</a:t>
          </a:r>
          <a:endParaRPr lang="en-US" dirty="0"/>
        </a:p>
      </dgm:t>
    </dgm:pt>
    <dgm:pt modelId="{9D337505-8AFA-4DF7-A971-55C84C1E4682}" type="parTrans" cxnId="{B96E6225-818C-4512-890B-47F383414EFC}">
      <dgm:prSet/>
      <dgm:spPr/>
      <dgm:t>
        <a:bodyPr/>
        <a:lstStyle/>
        <a:p>
          <a:endParaRPr lang="en-US"/>
        </a:p>
      </dgm:t>
    </dgm:pt>
    <dgm:pt modelId="{99A22AC8-A837-45E6-A0D9-063E92C62363}" type="sibTrans" cxnId="{B96E6225-818C-4512-890B-47F383414EFC}">
      <dgm:prSet/>
      <dgm:spPr/>
      <dgm:t>
        <a:bodyPr/>
        <a:lstStyle/>
        <a:p>
          <a:endParaRPr lang="en-US"/>
        </a:p>
      </dgm:t>
    </dgm:pt>
    <dgm:pt modelId="{C9957AE3-51E5-451C-BC79-51339A4DBF86}">
      <dgm:prSet phldrT="[Text]"/>
      <dgm:spPr/>
      <dgm:t>
        <a:bodyPr/>
        <a:lstStyle/>
        <a:p>
          <a:r>
            <a:rPr lang="en-US" dirty="0" smtClean="0"/>
            <a:t>Broadband</a:t>
          </a:r>
          <a:endParaRPr lang="en-US" dirty="0"/>
        </a:p>
      </dgm:t>
    </dgm:pt>
    <dgm:pt modelId="{BDEB7158-7ECA-49FB-88D3-256698371E49}" type="parTrans" cxnId="{7FE32471-B363-4513-BB3B-5E72809ADA60}">
      <dgm:prSet/>
      <dgm:spPr/>
      <dgm:t>
        <a:bodyPr/>
        <a:lstStyle/>
        <a:p>
          <a:endParaRPr lang="en-US"/>
        </a:p>
      </dgm:t>
    </dgm:pt>
    <dgm:pt modelId="{86AA728A-6655-4191-B931-636D7F44FD79}" type="sibTrans" cxnId="{7FE32471-B363-4513-BB3B-5E72809ADA60}">
      <dgm:prSet/>
      <dgm:spPr/>
      <dgm:t>
        <a:bodyPr/>
        <a:lstStyle/>
        <a:p>
          <a:endParaRPr lang="en-US"/>
        </a:p>
      </dgm:t>
    </dgm:pt>
    <dgm:pt modelId="{9E1A2B3B-A107-416E-A483-C428F7F50E1C}">
      <dgm:prSet phldrT="[Text]"/>
      <dgm:spPr/>
      <dgm:t>
        <a:bodyPr/>
        <a:lstStyle/>
        <a:p>
          <a:r>
            <a:rPr lang="en-US" dirty="0" smtClean="0"/>
            <a:t>Enable innovation through data sharing</a:t>
          </a:r>
          <a:endParaRPr lang="en-US" dirty="0"/>
        </a:p>
      </dgm:t>
    </dgm:pt>
    <dgm:pt modelId="{A1A2E6C7-7A87-44A3-A70E-8C81A522D085}" type="parTrans" cxnId="{7944403A-D599-4EA2-AB6C-DFDAD8B2C445}">
      <dgm:prSet/>
      <dgm:spPr/>
      <dgm:t>
        <a:bodyPr/>
        <a:lstStyle/>
        <a:p>
          <a:endParaRPr lang="en-US"/>
        </a:p>
      </dgm:t>
    </dgm:pt>
    <dgm:pt modelId="{5BA2CE99-647A-4862-90CE-28B186C71399}" type="sibTrans" cxnId="{7944403A-D599-4EA2-AB6C-DFDAD8B2C445}">
      <dgm:prSet/>
      <dgm:spPr/>
      <dgm:t>
        <a:bodyPr/>
        <a:lstStyle/>
        <a:p>
          <a:endParaRPr lang="en-US"/>
        </a:p>
      </dgm:t>
    </dgm:pt>
    <dgm:pt modelId="{6C5EB965-8FB5-4D27-A55A-CEF93B08D62B}">
      <dgm:prSet phldrT="[Text]"/>
      <dgm:spPr/>
      <dgm:t>
        <a:bodyPr/>
        <a:lstStyle/>
        <a:p>
          <a:r>
            <a:rPr lang="en-US" dirty="0" smtClean="0"/>
            <a:t>Engage with partners</a:t>
          </a:r>
          <a:endParaRPr lang="en-US" dirty="0"/>
        </a:p>
      </dgm:t>
    </dgm:pt>
    <dgm:pt modelId="{18AC1EE1-0984-409C-8DAA-B6E39E35E502}" type="parTrans" cxnId="{A91FD133-7E3E-4F62-A5F8-D5328D789004}">
      <dgm:prSet/>
      <dgm:spPr/>
      <dgm:t>
        <a:bodyPr/>
        <a:lstStyle/>
        <a:p>
          <a:endParaRPr lang="en-US"/>
        </a:p>
      </dgm:t>
    </dgm:pt>
    <dgm:pt modelId="{259FF6C9-1032-474A-BEEB-CCEDB73921E5}" type="sibTrans" cxnId="{A91FD133-7E3E-4F62-A5F8-D5328D789004}">
      <dgm:prSet/>
      <dgm:spPr/>
      <dgm:t>
        <a:bodyPr/>
        <a:lstStyle/>
        <a:p>
          <a:endParaRPr lang="en-US"/>
        </a:p>
      </dgm:t>
    </dgm:pt>
    <dgm:pt modelId="{C4E6589D-4F34-4DF1-AA21-CE3D9D223243}">
      <dgm:prSet phldrT="[Text]"/>
      <dgm:spPr/>
      <dgm:t>
        <a:bodyPr/>
        <a:lstStyle/>
        <a:p>
          <a:r>
            <a:rPr lang="en-US" dirty="0" smtClean="0"/>
            <a:t>Deliver leading technology solutions</a:t>
          </a:r>
          <a:endParaRPr lang="en-US" dirty="0"/>
        </a:p>
      </dgm:t>
    </dgm:pt>
    <dgm:pt modelId="{AD0F2B52-9B60-43F1-9C81-0D3E4FE34429}" type="parTrans" cxnId="{495D8200-1393-4C7A-A7B5-3A84F61439B7}">
      <dgm:prSet/>
      <dgm:spPr/>
      <dgm:t>
        <a:bodyPr/>
        <a:lstStyle/>
        <a:p>
          <a:endParaRPr lang="en-US"/>
        </a:p>
      </dgm:t>
    </dgm:pt>
    <dgm:pt modelId="{9F2A95D0-27DE-4114-8B5B-9F5AF61E7EE2}" type="sibTrans" cxnId="{495D8200-1393-4C7A-A7B5-3A84F61439B7}">
      <dgm:prSet/>
      <dgm:spPr/>
      <dgm:t>
        <a:bodyPr/>
        <a:lstStyle/>
        <a:p>
          <a:endParaRPr lang="en-US"/>
        </a:p>
      </dgm:t>
    </dgm:pt>
    <dgm:pt modelId="{E003194E-3333-448C-B431-23A44D1297B3}">
      <dgm:prSet phldrT="[Text]"/>
      <dgm:spPr/>
      <dgm:t>
        <a:bodyPr/>
        <a:lstStyle/>
        <a:p>
          <a:r>
            <a:rPr lang="en-US" dirty="0" smtClean="0"/>
            <a:t>Investment strategy</a:t>
          </a:r>
          <a:endParaRPr lang="en-US" dirty="0"/>
        </a:p>
      </dgm:t>
    </dgm:pt>
    <dgm:pt modelId="{9D463709-5B23-4D9F-9344-2C0479205305}" type="parTrans" cxnId="{698B4A40-8F60-44EF-A1F7-9008F9DE756B}">
      <dgm:prSet/>
      <dgm:spPr/>
      <dgm:t>
        <a:bodyPr/>
        <a:lstStyle/>
        <a:p>
          <a:endParaRPr lang="en-US"/>
        </a:p>
      </dgm:t>
    </dgm:pt>
    <dgm:pt modelId="{46459FFC-9C15-4120-94FF-D91E7F28B66A}" type="sibTrans" cxnId="{698B4A40-8F60-44EF-A1F7-9008F9DE756B}">
      <dgm:prSet/>
      <dgm:spPr/>
      <dgm:t>
        <a:bodyPr/>
        <a:lstStyle/>
        <a:p>
          <a:endParaRPr lang="en-US"/>
        </a:p>
      </dgm:t>
    </dgm:pt>
    <dgm:pt modelId="{2F8509CA-4DAB-47CF-9B47-CD2C18142D8B}">
      <dgm:prSet phldrT="[Text]"/>
      <dgm:spPr/>
      <dgm:t>
        <a:bodyPr/>
        <a:lstStyle/>
        <a:p>
          <a:r>
            <a:rPr lang="en-US" dirty="0" smtClean="0"/>
            <a:t>Funding opportunities</a:t>
          </a:r>
          <a:endParaRPr lang="en-US" dirty="0"/>
        </a:p>
      </dgm:t>
    </dgm:pt>
    <dgm:pt modelId="{A8C8A9FC-2D65-4003-A40D-EBC5A8E1959A}" type="parTrans" cxnId="{3B4E4951-CFD1-4985-A494-3421B03C5105}">
      <dgm:prSet/>
      <dgm:spPr/>
      <dgm:t>
        <a:bodyPr/>
        <a:lstStyle/>
        <a:p>
          <a:endParaRPr lang="en-US"/>
        </a:p>
      </dgm:t>
    </dgm:pt>
    <dgm:pt modelId="{F644E0E7-F6EE-45BE-9F30-5B8A736AEBFB}" type="sibTrans" cxnId="{3B4E4951-CFD1-4985-A494-3421B03C5105}">
      <dgm:prSet/>
      <dgm:spPr/>
      <dgm:t>
        <a:bodyPr/>
        <a:lstStyle/>
        <a:p>
          <a:endParaRPr lang="en-US"/>
        </a:p>
      </dgm:t>
    </dgm:pt>
    <dgm:pt modelId="{E73B5E39-7140-4EBF-B63E-1A360F83430F}" type="pres">
      <dgm:prSet presAssocID="{CFD4DD21-978E-44D5-8876-32E9C38EA7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06DD82-BE28-4468-BEF3-8D5D6CC4D2D7}" type="pres">
      <dgm:prSet presAssocID="{34A3334B-7173-477A-8FD4-42D536EE47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CAA50-B9BE-4F74-A9CB-CA62EBF590DF}" type="pres">
      <dgm:prSet presAssocID="{34E21715-8C6A-4537-BFAE-2093BD0D78FB}" presName="sibTrans" presStyleCnt="0"/>
      <dgm:spPr/>
    </dgm:pt>
    <dgm:pt modelId="{80B0335A-8A3F-4D57-A1C6-8DECCF43ECC5}" type="pres">
      <dgm:prSet presAssocID="{82BA315A-9C01-4C4F-B838-861EDC2209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4E69E-C720-44C2-A0A9-4E2376968F75}" type="pres">
      <dgm:prSet presAssocID="{B9F7274B-FC63-464F-9BE5-FA64C178D519}" presName="sibTrans" presStyleCnt="0"/>
      <dgm:spPr/>
    </dgm:pt>
    <dgm:pt modelId="{5A2A8FB2-2D1B-449C-984E-4B7C271DED0B}" type="pres">
      <dgm:prSet presAssocID="{51327C53-D789-4441-964D-23DD83CED6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50FAE-DFB7-4644-80BF-418D7EB29706}" srcId="{CFD4DD21-978E-44D5-8876-32E9C38EA759}" destId="{34A3334B-7173-477A-8FD4-42D536EE47E2}" srcOrd="0" destOrd="0" parTransId="{E66ACAE0-4B9C-4B58-8BFE-9E3F2836EFEE}" sibTransId="{34E21715-8C6A-4537-BFAE-2093BD0D78FB}"/>
    <dgm:cxn modelId="{985E08B9-934D-47EA-9600-907B7E1B0C61}" type="presOf" srcId="{E28ABEE5-DC2A-44FC-A884-20909F19B2D7}" destId="{5A2A8FB2-2D1B-449C-984E-4B7C271DED0B}" srcOrd="0" destOrd="1" presId="urn:microsoft.com/office/officeart/2005/8/layout/hList6"/>
    <dgm:cxn modelId="{0756E0D3-5481-48F0-AE58-3B90BB46DE61}" type="presOf" srcId="{A27A2776-F4BB-4418-84B2-B3BD9C6F2B9E}" destId="{80B0335A-8A3F-4D57-A1C6-8DECCF43ECC5}" srcOrd="0" destOrd="2" presId="urn:microsoft.com/office/officeart/2005/8/layout/hList6"/>
    <dgm:cxn modelId="{7FE32471-B363-4513-BB3B-5E72809ADA60}" srcId="{51327C53-D789-4441-964D-23DD83CED6BA}" destId="{C9957AE3-51E5-451C-BC79-51339A4DBF86}" srcOrd="1" destOrd="0" parTransId="{BDEB7158-7ECA-49FB-88D3-256698371E49}" sibTransId="{86AA728A-6655-4191-B931-636D7F44FD79}"/>
    <dgm:cxn modelId="{859053BB-D605-4BEC-8E32-CF2D9DE0CF8C}" type="presOf" srcId="{CFD4DD21-978E-44D5-8876-32E9C38EA759}" destId="{E73B5E39-7140-4EBF-B63E-1A360F83430F}" srcOrd="0" destOrd="0" presId="urn:microsoft.com/office/officeart/2005/8/layout/hList6"/>
    <dgm:cxn modelId="{2FE42C22-A73E-49EF-9D14-7AFC27D9D146}" type="presOf" srcId="{4542B923-8E4C-4366-AF1B-9710223030EA}" destId="{80B0335A-8A3F-4D57-A1C6-8DECCF43ECC5}" srcOrd="0" destOrd="1" presId="urn:microsoft.com/office/officeart/2005/8/layout/hList6"/>
    <dgm:cxn modelId="{F70E5BF6-F946-4119-A7D1-F9D26E9C2B97}" type="presOf" srcId="{C9957AE3-51E5-451C-BC79-51339A4DBF86}" destId="{5A2A8FB2-2D1B-449C-984E-4B7C271DED0B}" srcOrd="0" destOrd="2" presId="urn:microsoft.com/office/officeart/2005/8/layout/hList6"/>
    <dgm:cxn modelId="{6493A7EB-16A0-4147-B62A-560E3808E8E8}" type="presOf" srcId="{9E1A2B3B-A107-416E-A483-C428F7F50E1C}" destId="{7706DD82-BE28-4468-BEF3-8D5D6CC4D2D7}" srcOrd="0" destOrd="3" presId="urn:microsoft.com/office/officeart/2005/8/layout/hList6"/>
    <dgm:cxn modelId="{A91FD133-7E3E-4F62-A5F8-D5328D789004}" srcId="{34A3334B-7173-477A-8FD4-42D536EE47E2}" destId="{6C5EB965-8FB5-4D27-A55A-CEF93B08D62B}" srcOrd="3" destOrd="0" parTransId="{18AC1EE1-0984-409C-8DAA-B6E39E35E502}" sibTransId="{259FF6C9-1032-474A-BEEB-CCEDB73921E5}"/>
    <dgm:cxn modelId="{E5C9EE4A-5272-4134-BAF6-4B52514D1E0C}" srcId="{CFD4DD21-978E-44D5-8876-32E9C38EA759}" destId="{51327C53-D789-4441-964D-23DD83CED6BA}" srcOrd="2" destOrd="0" parTransId="{BD525D86-2792-4A18-B521-C542FEBC6453}" sibTransId="{91BD117C-168A-431D-95E0-63C92E257F13}"/>
    <dgm:cxn modelId="{B96E6225-818C-4512-890B-47F383414EFC}" srcId="{51327C53-D789-4441-964D-23DD83CED6BA}" destId="{E28ABEE5-DC2A-44FC-A884-20909F19B2D7}" srcOrd="0" destOrd="0" parTransId="{9D337505-8AFA-4DF7-A971-55C84C1E4682}" sibTransId="{99A22AC8-A837-45E6-A0D9-063E92C62363}"/>
    <dgm:cxn modelId="{884D27A7-4025-417E-BE2A-249A0E208793}" type="presOf" srcId="{34A3334B-7173-477A-8FD4-42D536EE47E2}" destId="{7706DD82-BE28-4468-BEF3-8D5D6CC4D2D7}" srcOrd="0" destOrd="0" presId="urn:microsoft.com/office/officeart/2005/8/layout/hList6"/>
    <dgm:cxn modelId="{9E3787F8-7DB5-48F0-8A24-F910878EE4FC}" type="presOf" srcId="{82BA315A-9C01-4C4F-B838-861EDC220970}" destId="{80B0335A-8A3F-4D57-A1C6-8DECCF43ECC5}" srcOrd="0" destOrd="0" presId="urn:microsoft.com/office/officeart/2005/8/layout/hList6"/>
    <dgm:cxn modelId="{118F886A-9D83-4CD0-ACEE-ABDFD4699485}" srcId="{CFD4DD21-978E-44D5-8876-32E9C38EA759}" destId="{82BA315A-9C01-4C4F-B838-861EDC220970}" srcOrd="1" destOrd="0" parTransId="{AEC901B5-32F1-4C13-97B4-1CDBD7D514CF}" sibTransId="{B9F7274B-FC63-464F-9BE5-FA64C178D519}"/>
    <dgm:cxn modelId="{C194D43D-887D-4702-87B1-DA2B7BD30A30}" srcId="{82BA315A-9C01-4C4F-B838-861EDC220970}" destId="{4542B923-8E4C-4366-AF1B-9710223030EA}" srcOrd="0" destOrd="0" parTransId="{3CE789F6-4E59-48E4-A529-2D5F671E2A89}" sibTransId="{F45A2CA7-E5AF-43DE-A28B-54F875BD133E}"/>
    <dgm:cxn modelId="{61D6EC30-0D9A-497F-8504-75A27AAAA940}" type="presOf" srcId="{51327C53-D789-4441-964D-23DD83CED6BA}" destId="{5A2A8FB2-2D1B-449C-984E-4B7C271DED0B}" srcOrd="0" destOrd="0" presId="urn:microsoft.com/office/officeart/2005/8/layout/hList6"/>
    <dgm:cxn modelId="{F9D83448-5977-4EF9-9BCD-5FD365E65CBF}" type="presOf" srcId="{590E5A6B-3C3A-4AC3-A217-A873116CD6AB}" destId="{7706DD82-BE28-4468-BEF3-8D5D6CC4D2D7}" srcOrd="0" destOrd="2" presId="urn:microsoft.com/office/officeart/2005/8/layout/hList6"/>
    <dgm:cxn modelId="{FDAA52C9-8F7F-44C9-BF59-963FB4FF71EE}" srcId="{82BA315A-9C01-4C4F-B838-861EDC220970}" destId="{A27A2776-F4BB-4418-84B2-B3BD9C6F2B9E}" srcOrd="1" destOrd="0" parTransId="{76DD3492-073C-48FC-A0F6-88F178369F02}" sibTransId="{F6A77E91-D898-4F18-B947-296881704C37}"/>
    <dgm:cxn modelId="{18771588-3FB0-4DAF-B77E-0E39363CD2B7}" srcId="{34A3334B-7173-477A-8FD4-42D536EE47E2}" destId="{0CF6A2A8-94F4-445C-B050-6F9F33D05C51}" srcOrd="0" destOrd="0" parTransId="{7A4847B7-D32C-4C20-8424-BE68B1C5B907}" sibTransId="{D00DEE5D-013C-4A26-8BB7-EEF806B5E107}"/>
    <dgm:cxn modelId="{A9065415-687A-44A1-97D5-DC9F58B36E50}" type="presOf" srcId="{6C5EB965-8FB5-4D27-A55A-CEF93B08D62B}" destId="{7706DD82-BE28-4468-BEF3-8D5D6CC4D2D7}" srcOrd="0" destOrd="4" presId="urn:microsoft.com/office/officeart/2005/8/layout/hList6"/>
    <dgm:cxn modelId="{5F55FF99-BF2D-48E4-83BC-664E3A894649}" type="presOf" srcId="{0CF6A2A8-94F4-445C-B050-6F9F33D05C51}" destId="{7706DD82-BE28-4468-BEF3-8D5D6CC4D2D7}" srcOrd="0" destOrd="1" presId="urn:microsoft.com/office/officeart/2005/8/layout/hList6"/>
    <dgm:cxn modelId="{D131F04A-DB88-4569-8854-279A9FDCC5AE}" type="presOf" srcId="{2F8509CA-4DAB-47CF-9B47-CD2C18142D8B}" destId="{5A2A8FB2-2D1B-449C-984E-4B7C271DED0B}" srcOrd="0" destOrd="4" presId="urn:microsoft.com/office/officeart/2005/8/layout/hList6"/>
    <dgm:cxn modelId="{3B4E4951-CFD1-4985-A494-3421B03C5105}" srcId="{51327C53-D789-4441-964D-23DD83CED6BA}" destId="{2F8509CA-4DAB-47CF-9B47-CD2C18142D8B}" srcOrd="3" destOrd="0" parTransId="{A8C8A9FC-2D65-4003-A40D-EBC5A8E1959A}" sibTransId="{F644E0E7-F6EE-45BE-9F30-5B8A736AEBFB}"/>
    <dgm:cxn modelId="{56C5C95E-A4CC-4B9D-847C-B5BE747008A3}" type="presOf" srcId="{C4E6589D-4F34-4DF1-AA21-CE3D9D223243}" destId="{80B0335A-8A3F-4D57-A1C6-8DECCF43ECC5}" srcOrd="0" destOrd="3" presId="urn:microsoft.com/office/officeart/2005/8/layout/hList6"/>
    <dgm:cxn modelId="{7944403A-D599-4EA2-AB6C-DFDAD8B2C445}" srcId="{34A3334B-7173-477A-8FD4-42D536EE47E2}" destId="{9E1A2B3B-A107-416E-A483-C428F7F50E1C}" srcOrd="2" destOrd="0" parTransId="{A1A2E6C7-7A87-44A3-A70E-8C81A522D085}" sibTransId="{5BA2CE99-647A-4862-90CE-28B186C71399}"/>
    <dgm:cxn modelId="{698B4A40-8F60-44EF-A1F7-9008F9DE756B}" srcId="{51327C53-D789-4441-964D-23DD83CED6BA}" destId="{E003194E-3333-448C-B431-23A44D1297B3}" srcOrd="2" destOrd="0" parTransId="{9D463709-5B23-4D9F-9344-2C0479205305}" sibTransId="{46459FFC-9C15-4120-94FF-D91E7F28B66A}"/>
    <dgm:cxn modelId="{454A271A-5F72-4134-BD22-B82ACAFBC6B2}" srcId="{34A3334B-7173-477A-8FD4-42D536EE47E2}" destId="{590E5A6B-3C3A-4AC3-A217-A873116CD6AB}" srcOrd="1" destOrd="0" parTransId="{719BAE43-375A-4E3D-A102-ED214EEF88DB}" sibTransId="{FB1FB411-177C-49BD-A77B-DD0B7DAB2776}"/>
    <dgm:cxn modelId="{EFCBE9C1-12D9-46D7-88DC-1589A5995F13}" type="presOf" srcId="{E003194E-3333-448C-B431-23A44D1297B3}" destId="{5A2A8FB2-2D1B-449C-984E-4B7C271DED0B}" srcOrd="0" destOrd="3" presId="urn:microsoft.com/office/officeart/2005/8/layout/hList6"/>
    <dgm:cxn modelId="{495D8200-1393-4C7A-A7B5-3A84F61439B7}" srcId="{82BA315A-9C01-4C4F-B838-861EDC220970}" destId="{C4E6589D-4F34-4DF1-AA21-CE3D9D223243}" srcOrd="2" destOrd="0" parTransId="{AD0F2B52-9B60-43F1-9C81-0D3E4FE34429}" sibTransId="{9F2A95D0-27DE-4114-8B5B-9F5AF61E7EE2}"/>
    <dgm:cxn modelId="{217CE906-7107-4F80-97C6-C1B581409C7E}" type="presParOf" srcId="{E73B5E39-7140-4EBF-B63E-1A360F83430F}" destId="{7706DD82-BE28-4468-BEF3-8D5D6CC4D2D7}" srcOrd="0" destOrd="0" presId="urn:microsoft.com/office/officeart/2005/8/layout/hList6"/>
    <dgm:cxn modelId="{13205E9E-F191-4F38-BF8D-E499F95F0924}" type="presParOf" srcId="{E73B5E39-7140-4EBF-B63E-1A360F83430F}" destId="{658CAA50-B9BE-4F74-A9CB-CA62EBF590DF}" srcOrd="1" destOrd="0" presId="urn:microsoft.com/office/officeart/2005/8/layout/hList6"/>
    <dgm:cxn modelId="{87BEE87C-2B8D-49EC-A80E-29AD521A3B9C}" type="presParOf" srcId="{E73B5E39-7140-4EBF-B63E-1A360F83430F}" destId="{80B0335A-8A3F-4D57-A1C6-8DECCF43ECC5}" srcOrd="2" destOrd="0" presId="urn:microsoft.com/office/officeart/2005/8/layout/hList6"/>
    <dgm:cxn modelId="{E61E075C-D7CA-43FA-BDF8-5D8605F08CEC}" type="presParOf" srcId="{E73B5E39-7140-4EBF-B63E-1A360F83430F}" destId="{AAF4E69E-C720-44C2-A0A9-4E2376968F75}" srcOrd="3" destOrd="0" presId="urn:microsoft.com/office/officeart/2005/8/layout/hList6"/>
    <dgm:cxn modelId="{08AC31DC-55B4-42D3-A12B-208B0504E852}" type="presParOf" srcId="{E73B5E39-7140-4EBF-B63E-1A360F83430F}" destId="{5A2A8FB2-2D1B-449C-984E-4B7C271DED0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EEE0C-8690-4ED3-B709-DACA660D6EBF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F94C25C-19CB-4DFE-BC8A-D52BC0C88AB5}">
      <dgm:prSet phldrT="[Text]" custT="1"/>
      <dgm:spPr/>
      <dgm:t>
        <a:bodyPr/>
        <a:lstStyle/>
        <a:p>
          <a:pPr algn="l"/>
          <a:r>
            <a:rPr lang="en-US" sz="1600" dirty="0" smtClean="0"/>
            <a:t>Data Center Topology</a:t>
          </a:r>
          <a:endParaRPr lang="en-US" sz="1600" dirty="0"/>
        </a:p>
      </dgm:t>
    </dgm:pt>
    <dgm:pt modelId="{0E09A7F8-5EFD-4F57-AEB1-5A793191D6C4}" type="parTrans" cxnId="{A4959D61-AD1A-44BA-B685-3AE9C5F29F97}">
      <dgm:prSet/>
      <dgm:spPr/>
      <dgm:t>
        <a:bodyPr/>
        <a:lstStyle/>
        <a:p>
          <a:pPr algn="l"/>
          <a:endParaRPr lang="en-US" sz="1800"/>
        </a:p>
      </dgm:t>
    </dgm:pt>
    <dgm:pt modelId="{590D70FB-2442-4662-9F70-88B53782513B}" type="sibTrans" cxnId="{A4959D61-AD1A-44BA-B685-3AE9C5F29F97}">
      <dgm:prSet/>
      <dgm:spPr/>
      <dgm:t>
        <a:bodyPr/>
        <a:lstStyle/>
        <a:p>
          <a:pPr algn="l"/>
          <a:endParaRPr lang="en-US" sz="1800"/>
        </a:p>
      </dgm:t>
    </dgm:pt>
    <dgm:pt modelId="{A5C0DBF2-F258-484C-B41C-1FC28C7D8EFE}">
      <dgm:prSet phldrT="[Text]" custT="1"/>
      <dgm:spPr/>
      <dgm:t>
        <a:bodyPr/>
        <a:lstStyle/>
        <a:p>
          <a:pPr algn="l"/>
          <a:r>
            <a:rPr lang="en-US" sz="1600" dirty="0" smtClean="0"/>
            <a:t>Sourcing</a:t>
          </a:r>
          <a:endParaRPr lang="en-US" sz="1600" dirty="0"/>
        </a:p>
      </dgm:t>
    </dgm:pt>
    <dgm:pt modelId="{F83C9304-DB75-4251-B2F8-77AE3982B5CE}" type="parTrans" cxnId="{1F613315-A954-44D0-8E43-DCC829DC48C6}">
      <dgm:prSet/>
      <dgm:spPr/>
      <dgm:t>
        <a:bodyPr/>
        <a:lstStyle/>
        <a:p>
          <a:pPr algn="l"/>
          <a:endParaRPr lang="en-US" sz="1800"/>
        </a:p>
      </dgm:t>
    </dgm:pt>
    <dgm:pt modelId="{843A6BB5-3A9F-44E1-B884-77622C2E448A}" type="sibTrans" cxnId="{1F613315-A954-44D0-8E43-DCC829DC48C6}">
      <dgm:prSet/>
      <dgm:spPr/>
      <dgm:t>
        <a:bodyPr/>
        <a:lstStyle/>
        <a:p>
          <a:pPr algn="l"/>
          <a:endParaRPr lang="en-US" sz="1800"/>
        </a:p>
      </dgm:t>
    </dgm:pt>
    <dgm:pt modelId="{7DF9DFA6-E4F9-4A7B-85F3-5E6A9ECBE373}">
      <dgm:prSet phldrT="[Text]" custT="1"/>
      <dgm:spPr/>
      <dgm:t>
        <a:bodyPr/>
        <a:lstStyle/>
        <a:p>
          <a:pPr algn="l"/>
          <a:r>
            <a:rPr lang="en-US" sz="1600" dirty="0" smtClean="0"/>
            <a:t>Sizing</a:t>
          </a:r>
          <a:endParaRPr lang="en-US" sz="1600" dirty="0"/>
        </a:p>
      </dgm:t>
    </dgm:pt>
    <dgm:pt modelId="{EC072E99-6214-4B72-ABE8-A2039772FA2C}" type="parTrans" cxnId="{D0CC840D-FB2A-4428-A723-0680B6A4F5A0}">
      <dgm:prSet/>
      <dgm:spPr/>
      <dgm:t>
        <a:bodyPr/>
        <a:lstStyle/>
        <a:p>
          <a:pPr algn="l"/>
          <a:endParaRPr lang="en-US" sz="1800"/>
        </a:p>
      </dgm:t>
    </dgm:pt>
    <dgm:pt modelId="{DDAC6B48-3E63-4A28-B27F-9DCFAE505FFA}" type="sibTrans" cxnId="{D0CC840D-FB2A-4428-A723-0680B6A4F5A0}">
      <dgm:prSet/>
      <dgm:spPr/>
      <dgm:t>
        <a:bodyPr/>
        <a:lstStyle/>
        <a:p>
          <a:pPr algn="l"/>
          <a:endParaRPr lang="en-US" sz="1800"/>
        </a:p>
      </dgm:t>
    </dgm:pt>
    <dgm:pt modelId="{27E74A9E-02C8-4EF6-9C03-AB530DA18E4E}">
      <dgm:prSet phldrT="[Text]" custT="1"/>
      <dgm:spPr/>
      <dgm:t>
        <a:bodyPr/>
        <a:lstStyle/>
        <a:p>
          <a:pPr algn="l"/>
          <a:r>
            <a:rPr lang="en-US" sz="1600" dirty="0" smtClean="0"/>
            <a:t>Services</a:t>
          </a:r>
          <a:endParaRPr lang="en-US" sz="1600" dirty="0"/>
        </a:p>
      </dgm:t>
    </dgm:pt>
    <dgm:pt modelId="{4DCBC435-02D5-4617-963C-AF147F1157FB}" type="sibTrans" cxnId="{DBBEE612-C80B-4831-833D-AEAF8FAE9810}">
      <dgm:prSet/>
      <dgm:spPr/>
      <dgm:t>
        <a:bodyPr/>
        <a:lstStyle/>
        <a:p>
          <a:pPr algn="l"/>
          <a:endParaRPr lang="en-US" sz="1800"/>
        </a:p>
      </dgm:t>
    </dgm:pt>
    <dgm:pt modelId="{98058F40-BA27-4EAF-ACC6-F555109BE9A5}" type="parTrans" cxnId="{DBBEE612-C80B-4831-833D-AEAF8FAE9810}">
      <dgm:prSet/>
      <dgm:spPr/>
      <dgm:t>
        <a:bodyPr/>
        <a:lstStyle/>
        <a:p>
          <a:pPr algn="l"/>
          <a:endParaRPr lang="en-US" sz="1800"/>
        </a:p>
      </dgm:t>
    </dgm:pt>
    <dgm:pt modelId="{0DB590B8-5673-41D3-A6AA-31F5C104598D}">
      <dgm:prSet custT="1"/>
      <dgm:spPr/>
      <dgm:t>
        <a:bodyPr/>
        <a:lstStyle/>
        <a:p>
          <a:pPr algn="l"/>
          <a:r>
            <a:rPr lang="en-US" sz="1600" smtClean="0"/>
            <a:t>Primary  DC: ~3,000 - 6,000 sq ft</a:t>
          </a:r>
          <a:endParaRPr lang="en-US" sz="1600" dirty="0"/>
        </a:p>
      </dgm:t>
    </dgm:pt>
    <dgm:pt modelId="{82146E63-0123-4FD9-952B-8055A7127136}" type="parTrans" cxnId="{2AFFE456-87DF-461D-A538-BBE390CA2C4F}">
      <dgm:prSet/>
      <dgm:spPr/>
      <dgm:t>
        <a:bodyPr/>
        <a:lstStyle/>
        <a:p>
          <a:pPr algn="l"/>
          <a:endParaRPr lang="en-US" sz="1800"/>
        </a:p>
      </dgm:t>
    </dgm:pt>
    <dgm:pt modelId="{7A6AF94A-9496-48B5-861C-27E4EFDDCFA6}" type="sibTrans" cxnId="{2AFFE456-87DF-461D-A538-BBE390CA2C4F}">
      <dgm:prSet/>
      <dgm:spPr/>
      <dgm:t>
        <a:bodyPr/>
        <a:lstStyle/>
        <a:p>
          <a:pPr algn="l"/>
          <a:endParaRPr lang="en-US" sz="1800"/>
        </a:p>
      </dgm:t>
    </dgm:pt>
    <dgm:pt modelId="{75164041-18F9-4D20-B5A9-E720BE126FC5}">
      <dgm:prSet custT="1"/>
      <dgm:spPr/>
      <dgm:t>
        <a:bodyPr/>
        <a:lstStyle/>
        <a:p>
          <a:pPr algn="l"/>
          <a:r>
            <a:rPr lang="en-US" sz="1600" smtClean="0"/>
            <a:t>Current services assumption is a hybrid approach with partial shared and non-shared components.</a:t>
          </a:r>
          <a:endParaRPr lang="en-US" sz="1600" dirty="0"/>
        </a:p>
      </dgm:t>
    </dgm:pt>
    <dgm:pt modelId="{C86203F6-44E3-4F1D-849E-87799363ADB3}" type="parTrans" cxnId="{D911740D-388C-4F91-8B27-2F93833DF5D7}">
      <dgm:prSet/>
      <dgm:spPr/>
      <dgm:t>
        <a:bodyPr/>
        <a:lstStyle/>
        <a:p>
          <a:pPr algn="l"/>
          <a:endParaRPr lang="en-US" sz="1800"/>
        </a:p>
      </dgm:t>
    </dgm:pt>
    <dgm:pt modelId="{D0DBC68C-26B3-4DA9-B404-C08096C3C683}" type="sibTrans" cxnId="{D911740D-388C-4F91-8B27-2F93833DF5D7}">
      <dgm:prSet/>
      <dgm:spPr/>
      <dgm:t>
        <a:bodyPr/>
        <a:lstStyle/>
        <a:p>
          <a:pPr algn="l"/>
          <a:endParaRPr lang="en-US" sz="1800"/>
        </a:p>
      </dgm:t>
    </dgm:pt>
    <dgm:pt modelId="{52B61BE6-7203-4F20-9378-2551BD94D394}">
      <dgm:prSet custT="1"/>
      <dgm:spPr/>
      <dgm:t>
        <a:bodyPr/>
        <a:lstStyle/>
        <a:p>
          <a:pPr algn="l"/>
          <a:r>
            <a:rPr lang="en-US" sz="1600" smtClean="0"/>
            <a:t>Secondary DC: ~2,000 - 4,000 sq ft</a:t>
          </a:r>
          <a:endParaRPr lang="en-US" sz="1600" dirty="0"/>
        </a:p>
      </dgm:t>
    </dgm:pt>
    <dgm:pt modelId="{ABEF29AF-623F-4D66-A10F-6059973348FA}" type="parTrans" cxnId="{BE3D0744-BB9E-4623-8CD1-2E795AAB8791}">
      <dgm:prSet/>
      <dgm:spPr/>
      <dgm:t>
        <a:bodyPr/>
        <a:lstStyle/>
        <a:p>
          <a:pPr algn="l"/>
          <a:endParaRPr lang="en-US" sz="1800"/>
        </a:p>
      </dgm:t>
    </dgm:pt>
    <dgm:pt modelId="{6E9B356E-E5EC-4BB1-8EE0-7B5B1D40D00B}" type="sibTrans" cxnId="{BE3D0744-BB9E-4623-8CD1-2E795AAB8791}">
      <dgm:prSet/>
      <dgm:spPr/>
      <dgm:t>
        <a:bodyPr/>
        <a:lstStyle/>
        <a:p>
          <a:pPr algn="l"/>
          <a:endParaRPr lang="en-US" sz="1800"/>
        </a:p>
      </dgm:t>
    </dgm:pt>
    <dgm:pt modelId="{67AF8D9B-0298-42B6-B99D-AE709024C50F}">
      <dgm:prSet custT="1"/>
      <dgm:spPr/>
      <dgm:t>
        <a:bodyPr/>
        <a:lstStyle/>
        <a:p>
          <a:pPr algn="l"/>
          <a:r>
            <a:rPr lang="en-US" sz="1600" dirty="0" smtClean="0"/>
            <a:t>Secondary DC:  Geographically Diverse Area</a:t>
          </a:r>
          <a:endParaRPr lang="en-US" sz="1600" dirty="0"/>
        </a:p>
      </dgm:t>
    </dgm:pt>
    <dgm:pt modelId="{8DDF4149-9419-49F9-AE10-D852220DF8D0}" type="parTrans" cxnId="{F6C205D4-12F3-45FB-88E2-D47209576F4D}">
      <dgm:prSet/>
      <dgm:spPr/>
      <dgm:t>
        <a:bodyPr/>
        <a:lstStyle/>
        <a:p>
          <a:pPr algn="l"/>
          <a:endParaRPr lang="en-US" sz="1800"/>
        </a:p>
      </dgm:t>
    </dgm:pt>
    <dgm:pt modelId="{A96F785D-FB10-4CCA-95BF-0E3F9EE5A1FF}" type="sibTrans" cxnId="{F6C205D4-12F3-45FB-88E2-D47209576F4D}">
      <dgm:prSet/>
      <dgm:spPr/>
      <dgm:t>
        <a:bodyPr/>
        <a:lstStyle/>
        <a:p>
          <a:pPr algn="l"/>
          <a:endParaRPr lang="en-US" sz="1800"/>
        </a:p>
      </dgm:t>
    </dgm:pt>
    <dgm:pt modelId="{675FB88F-5EFE-4B3A-9D2C-C6595F199D5A}">
      <dgm:prSet custT="1"/>
      <dgm:spPr/>
      <dgm:t>
        <a:bodyPr/>
        <a:lstStyle/>
        <a:p>
          <a:pPr algn="l"/>
          <a:r>
            <a:rPr lang="en-US" sz="1600" dirty="0" smtClean="0"/>
            <a:t>Primary DC:  Greater Puget Sound Area</a:t>
          </a:r>
          <a:endParaRPr lang="en-US" sz="1600" dirty="0"/>
        </a:p>
      </dgm:t>
    </dgm:pt>
    <dgm:pt modelId="{6F86CB3C-F7D0-47BB-AE43-466C995F6B24}" type="parTrans" cxnId="{E37C6037-2371-40A0-B118-A909EE16503F}">
      <dgm:prSet/>
      <dgm:spPr/>
      <dgm:t>
        <a:bodyPr/>
        <a:lstStyle/>
        <a:p>
          <a:pPr algn="l"/>
          <a:endParaRPr lang="en-US" sz="1800"/>
        </a:p>
      </dgm:t>
    </dgm:pt>
    <dgm:pt modelId="{A2D89C55-74E4-4992-9C2C-C09030F70BCC}" type="sibTrans" cxnId="{E37C6037-2371-40A0-B118-A909EE16503F}">
      <dgm:prSet/>
      <dgm:spPr/>
      <dgm:t>
        <a:bodyPr/>
        <a:lstStyle/>
        <a:p>
          <a:pPr algn="l"/>
          <a:endParaRPr lang="en-US" sz="1800"/>
        </a:p>
      </dgm:t>
    </dgm:pt>
    <dgm:pt modelId="{6171167E-C27D-42A3-A6CA-030360250815}">
      <dgm:prSet custT="1"/>
      <dgm:spPr/>
      <dgm:t>
        <a:bodyPr/>
        <a:lstStyle/>
        <a:p>
          <a:pPr algn="l"/>
          <a:r>
            <a:rPr lang="en-US" sz="1600" smtClean="0"/>
            <a:t>Co-location </a:t>
          </a:r>
          <a:endParaRPr lang="en-US" sz="1600" dirty="0"/>
        </a:p>
      </dgm:t>
    </dgm:pt>
    <dgm:pt modelId="{73103135-B70D-4297-AF70-8B03E47962A3}" type="parTrans" cxnId="{7AC1A061-AD7D-4750-A3C4-62D18A5A838C}">
      <dgm:prSet/>
      <dgm:spPr/>
      <dgm:t>
        <a:bodyPr/>
        <a:lstStyle/>
        <a:p>
          <a:pPr algn="l"/>
          <a:endParaRPr lang="en-US" sz="1800"/>
        </a:p>
      </dgm:t>
    </dgm:pt>
    <dgm:pt modelId="{ADA7F3E3-6DE2-4A0A-8A9E-41B29C4F5D87}" type="sibTrans" cxnId="{7AC1A061-AD7D-4750-A3C4-62D18A5A838C}">
      <dgm:prSet/>
      <dgm:spPr/>
      <dgm:t>
        <a:bodyPr/>
        <a:lstStyle/>
        <a:p>
          <a:pPr algn="l"/>
          <a:endParaRPr lang="en-US" sz="1800"/>
        </a:p>
      </dgm:t>
    </dgm:pt>
    <dgm:pt modelId="{A70D5F5B-E375-4A07-9831-46D36741AC79}">
      <dgm:prSet custT="1"/>
      <dgm:spPr/>
      <dgm:t>
        <a:bodyPr/>
        <a:lstStyle/>
        <a:p>
          <a:pPr algn="l"/>
          <a:endParaRPr lang="en-US" sz="1600" dirty="0"/>
        </a:p>
      </dgm:t>
    </dgm:pt>
    <dgm:pt modelId="{09ED9890-27BD-45FE-91BD-5BAA58A30AB2}" type="parTrans" cxnId="{21BF665E-98B1-4ED2-BCBC-747F88AC9FCF}">
      <dgm:prSet/>
      <dgm:spPr/>
      <dgm:t>
        <a:bodyPr/>
        <a:lstStyle/>
        <a:p>
          <a:endParaRPr lang="en-US"/>
        </a:p>
      </dgm:t>
    </dgm:pt>
    <dgm:pt modelId="{D3FD01EA-7AC4-4B9B-9BDE-FF0F17C1EC62}" type="sibTrans" cxnId="{21BF665E-98B1-4ED2-BCBC-747F88AC9FCF}">
      <dgm:prSet/>
      <dgm:spPr/>
      <dgm:t>
        <a:bodyPr/>
        <a:lstStyle/>
        <a:p>
          <a:endParaRPr lang="en-US"/>
        </a:p>
      </dgm:t>
    </dgm:pt>
    <dgm:pt modelId="{C11BD792-A538-445C-815A-C879E6E7346D}" type="pres">
      <dgm:prSet presAssocID="{BF9EEE0C-8690-4ED3-B709-DACA660D6E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AEB0B1-8F14-4BEF-AC62-8E2866E82F49}" type="pres">
      <dgm:prSet presAssocID="{CF94C25C-19CB-4DFE-BC8A-D52BC0C88AB5}" presName="composite" presStyleCnt="0"/>
      <dgm:spPr/>
      <dgm:t>
        <a:bodyPr/>
        <a:lstStyle/>
        <a:p>
          <a:endParaRPr lang="en-US"/>
        </a:p>
      </dgm:t>
    </dgm:pt>
    <dgm:pt modelId="{DCF8DE9B-466E-48C2-A324-0E4E961E5874}" type="pres">
      <dgm:prSet presAssocID="{CF94C25C-19CB-4DFE-BC8A-D52BC0C88AB5}" presName="parentText" presStyleLbl="alignNode1" presStyleIdx="0" presStyleCnt="4" custLinFactNeighborY="19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849EA-2F35-43D6-A2BB-F4ABD4A2B1A9}" type="pres">
      <dgm:prSet presAssocID="{CF94C25C-19CB-4DFE-BC8A-D52BC0C88AB5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3D457-5BCE-45D9-AAE1-BF21D6704E3D}" type="pres">
      <dgm:prSet presAssocID="{590D70FB-2442-4662-9F70-88B53782513B}" presName="sp" presStyleCnt="0"/>
      <dgm:spPr/>
      <dgm:t>
        <a:bodyPr/>
        <a:lstStyle/>
        <a:p>
          <a:endParaRPr lang="en-US"/>
        </a:p>
      </dgm:t>
    </dgm:pt>
    <dgm:pt modelId="{92BA05C8-BDBC-4FD1-AA5F-2716958DF28F}" type="pres">
      <dgm:prSet presAssocID="{A5C0DBF2-F258-484C-B41C-1FC28C7D8EFE}" presName="composite" presStyleCnt="0"/>
      <dgm:spPr/>
      <dgm:t>
        <a:bodyPr/>
        <a:lstStyle/>
        <a:p>
          <a:endParaRPr lang="en-US"/>
        </a:p>
      </dgm:t>
    </dgm:pt>
    <dgm:pt modelId="{8C4A62B4-C407-4358-BD1C-AC3DB440ACD6}" type="pres">
      <dgm:prSet presAssocID="{A5C0DBF2-F258-484C-B41C-1FC28C7D8EFE}" presName="parentText" presStyleLbl="alignNode1" presStyleIdx="1" presStyleCnt="4" custLinFactNeighborY="-132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D601F-D38E-4673-A74F-99D4A4656504}" type="pres">
      <dgm:prSet presAssocID="{A5C0DBF2-F258-484C-B41C-1FC28C7D8EFE}" presName="descendantText" presStyleLbl="alignAcc1" presStyleIdx="1" presStyleCnt="4" custLinFactNeighborY="-20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5C3BD-B864-46EF-9CF3-EDFE6AC24399}" type="pres">
      <dgm:prSet presAssocID="{843A6BB5-3A9F-44E1-B884-77622C2E448A}" presName="sp" presStyleCnt="0"/>
      <dgm:spPr/>
      <dgm:t>
        <a:bodyPr/>
        <a:lstStyle/>
        <a:p>
          <a:endParaRPr lang="en-US"/>
        </a:p>
      </dgm:t>
    </dgm:pt>
    <dgm:pt modelId="{8C55833B-2C98-4420-8AB5-F53AB226303F}" type="pres">
      <dgm:prSet presAssocID="{7DF9DFA6-E4F9-4A7B-85F3-5E6A9ECBE373}" presName="composite" presStyleCnt="0"/>
      <dgm:spPr/>
      <dgm:t>
        <a:bodyPr/>
        <a:lstStyle/>
        <a:p>
          <a:endParaRPr lang="en-US"/>
        </a:p>
      </dgm:t>
    </dgm:pt>
    <dgm:pt modelId="{361DBC39-BA3A-4AAC-92D9-5574CABC6D2B}" type="pres">
      <dgm:prSet presAssocID="{7DF9DFA6-E4F9-4A7B-85F3-5E6A9ECBE373}" presName="parentText" presStyleLbl="alignNode1" presStyleIdx="2" presStyleCnt="4" custLinFactNeighborY="-308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014F6-8956-47F0-A17E-0CB2A2CB34F4}" type="pres">
      <dgm:prSet presAssocID="{7DF9DFA6-E4F9-4A7B-85F3-5E6A9ECBE373}" presName="descendantText" presStyleLbl="alignAcc1" presStyleIdx="2" presStyleCnt="4" custScaleY="112175" custLinFactNeighborY="-47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42842-841F-4444-92A9-5BA65CD4AFAD}" type="pres">
      <dgm:prSet presAssocID="{DDAC6B48-3E63-4A28-B27F-9DCFAE505FFA}" presName="sp" presStyleCnt="0"/>
      <dgm:spPr/>
      <dgm:t>
        <a:bodyPr/>
        <a:lstStyle/>
        <a:p>
          <a:endParaRPr lang="en-US"/>
        </a:p>
      </dgm:t>
    </dgm:pt>
    <dgm:pt modelId="{4FF1470E-9A94-4298-87B4-6B56EB223336}" type="pres">
      <dgm:prSet presAssocID="{27E74A9E-02C8-4EF6-9C03-AB530DA18E4E}" presName="composite" presStyleCnt="0"/>
      <dgm:spPr/>
      <dgm:t>
        <a:bodyPr/>
        <a:lstStyle/>
        <a:p>
          <a:endParaRPr lang="en-US"/>
        </a:p>
      </dgm:t>
    </dgm:pt>
    <dgm:pt modelId="{2B434A0C-BCF3-4922-8980-EB3318D328B2}" type="pres">
      <dgm:prSet presAssocID="{27E74A9E-02C8-4EF6-9C03-AB530DA18E4E}" presName="parentText" presStyleLbl="alignNode1" presStyleIdx="3" presStyleCnt="4" custLinFactNeighborY="-570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6245C-D82E-45F4-9C2D-32F3E5C16527}" type="pres">
      <dgm:prSet presAssocID="{27E74A9E-02C8-4EF6-9C03-AB530DA18E4E}" presName="descendantText" presStyleLbl="alignAcc1" presStyleIdx="3" presStyleCnt="4" custScaleY="138482" custLinFactNeighborY="-65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964A1-FDBE-40E2-99A0-75249C11EE97}" type="presOf" srcId="{67AF8D9B-0298-42B6-B99D-AE709024C50F}" destId="{103849EA-2F35-43D6-A2BB-F4ABD4A2B1A9}" srcOrd="0" destOrd="2" presId="urn:microsoft.com/office/officeart/2005/8/layout/chevron2"/>
    <dgm:cxn modelId="{21BF665E-98B1-4ED2-BCBC-747F88AC9FCF}" srcId="{CF94C25C-19CB-4DFE-BC8A-D52BC0C88AB5}" destId="{A70D5F5B-E375-4A07-9831-46D36741AC79}" srcOrd="0" destOrd="0" parTransId="{09ED9890-27BD-45FE-91BD-5BAA58A30AB2}" sibTransId="{D3FD01EA-7AC4-4B9B-9BDE-FF0F17C1EC62}"/>
    <dgm:cxn modelId="{27B5026F-1559-4C48-98DA-9AD8724AB2D7}" type="presOf" srcId="{675FB88F-5EFE-4B3A-9D2C-C6595F199D5A}" destId="{103849EA-2F35-43D6-A2BB-F4ABD4A2B1A9}" srcOrd="0" destOrd="1" presId="urn:microsoft.com/office/officeart/2005/8/layout/chevron2"/>
    <dgm:cxn modelId="{7AC1A061-AD7D-4750-A3C4-62D18A5A838C}" srcId="{A5C0DBF2-F258-484C-B41C-1FC28C7D8EFE}" destId="{6171167E-C27D-42A3-A6CA-030360250815}" srcOrd="0" destOrd="0" parTransId="{73103135-B70D-4297-AF70-8B03E47962A3}" sibTransId="{ADA7F3E3-6DE2-4A0A-8A9E-41B29C4F5D87}"/>
    <dgm:cxn modelId="{69E59B99-C029-4F69-BAF0-8C27162E383D}" type="presOf" srcId="{7DF9DFA6-E4F9-4A7B-85F3-5E6A9ECBE373}" destId="{361DBC39-BA3A-4AAC-92D9-5574CABC6D2B}" srcOrd="0" destOrd="0" presId="urn:microsoft.com/office/officeart/2005/8/layout/chevron2"/>
    <dgm:cxn modelId="{E37C6037-2371-40A0-B118-A909EE16503F}" srcId="{CF94C25C-19CB-4DFE-BC8A-D52BC0C88AB5}" destId="{675FB88F-5EFE-4B3A-9D2C-C6595F199D5A}" srcOrd="1" destOrd="0" parTransId="{6F86CB3C-F7D0-47BB-AE43-466C995F6B24}" sibTransId="{A2D89C55-74E4-4992-9C2C-C09030F70BCC}"/>
    <dgm:cxn modelId="{D911740D-388C-4F91-8B27-2F93833DF5D7}" srcId="{27E74A9E-02C8-4EF6-9C03-AB530DA18E4E}" destId="{75164041-18F9-4D20-B5A9-E720BE126FC5}" srcOrd="0" destOrd="0" parTransId="{C86203F6-44E3-4F1D-849E-87799363ADB3}" sibTransId="{D0DBC68C-26B3-4DA9-B404-C08096C3C683}"/>
    <dgm:cxn modelId="{772D756E-6BA1-4B7D-8021-E023C97EE488}" type="presOf" srcId="{52B61BE6-7203-4F20-9378-2551BD94D394}" destId="{9E8014F6-8956-47F0-A17E-0CB2A2CB34F4}" srcOrd="0" destOrd="1" presId="urn:microsoft.com/office/officeart/2005/8/layout/chevron2"/>
    <dgm:cxn modelId="{38EF861D-FC75-4B32-8108-C207DD0B829D}" type="presOf" srcId="{CF94C25C-19CB-4DFE-BC8A-D52BC0C88AB5}" destId="{DCF8DE9B-466E-48C2-A324-0E4E961E5874}" srcOrd="0" destOrd="0" presId="urn:microsoft.com/office/officeart/2005/8/layout/chevron2"/>
    <dgm:cxn modelId="{2AFFE456-87DF-461D-A538-BBE390CA2C4F}" srcId="{7DF9DFA6-E4F9-4A7B-85F3-5E6A9ECBE373}" destId="{0DB590B8-5673-41D3-A6AA-31F5C104598D}" srcOrd="0" destOrd="0" parTransId="{82146E63-0123-4FD9-952B-8055A7127136}" sibTransId="{7A6AF94A-9496-48B5-861C-27E4EFDDCFA6}"/>
    <dgm:cxn modelId="{A4959D61-AD1A-44BA-B685-3AE9C5F29F97}" srcId="{BF9EEE0C-8690-4ED3-B709-DACA660D6EBF}" destId="{CF94C25C-19CB-4DFE-BC8A-D52BC0C88AB5}" srcOrd="0" destOrd="0" parTransId="{0E09A7F8-5EFD-4F57-AEB1-5A793191D6C4}" sibTransId="{590D70FB-2442-4662-9F70-88B53782513B}"/>
    <dgm:cxn modelId="{8492F49E-58FF-4816-9691-F5430A18E670}" type="presOf" srcId="{27E74A9E-02C8-4EF6-9C03-AB530DA18E4E}" destId="{2B434A0C-BCF3-4922-8980-EB3318D328B2}" srcOrd="0" destOrd="0" presId="urn:microsoft.com/office/officeart/2005/8/layout/chevron2"/>
    <dgm:cxn modelId="{1F613315-A954-44D0-8E43-DCC829DC48C6}" srcId="{BF9EEE0C-8690-4ED3-B709-DACA660D6EBF}" destId="{A5C0DBF2-F258-484C-B41C-1FC28C7D8EFE}" srcOrd="1" destOrd="0" parTransId="{F83C9304-DB75-4251-B2F8-77AE3982B5CE}" sibTransId="{843A6BB5-3A9F-44E1-B884-77622C2E448A}"/>
    <dgm:cxn modelId="{D0CC840D-FB2A-4428-A723-0680B6A4F5A0}" srcId="{BF9EEE0C-8690-4ED3-B709-DACA660D6EBF}" destId="{7DF9DFA6-E4F9-4A7B-85F3-5E6A9ECBE373}" srcOrd="2" destOrd="0" parTransId="{EC072E99-6214-4B72-ABE8-A2039772FA2C}" sibTransId="{DDAC6B48-3E63-4A28-B27F-9DCFAE505FFA}"/>
    <dgm:cxn modelId="{B333D95F-0B4A-450E-A8DB-7A3BD11A1B46}" type="presOf" srcId="{A70D5F5B-E375-4A07-9831-46D36741AC79}" destId="{103849EA-2F35-43D6-A2BB-F4ABD4A2B1A9}" srcOrd="0" destOrd="0" presId="urn:microsoft.com/office/officeart/2005/8/layout/chevron2"/>
    <dgm:cxn modelId="{BE3D0744-BB9E-4623-8CD1-2E795AAB8791}" srcId="{7DF9DFA6-E4F9-4A7B-85F3-5E6A9ECBE373}" destId="{52B61BE6-7203-4F20-9378-2551BD94D394}" srcOrd="1" destOrd="0" parTransId="{ABEF29AF-623F-4D66-A10F-6059973348FA}" sibTransId="{6E9B356E-E5EC-4BB1-8EE0-7B5B1D40D00B}"/>
    <dgm:cxn modelId="{DBBEE612-C80B-4831-833D-AEAF8FAE9810}" srcId="{BF9EEE0C-8690-4ED3-B709-DACA660D6EBF}" destId="{27E74A9E-02C8-4EF6-9C03-AB530DA18E4E}" srcOrd="3" destOrd="0" parTransId="{98058F40-BA27-4EAF-ACC6-F555109BE9A5}" sibTransId="{4DCBC435-02D5-4617-963C-AF147F1157FB}"/>
    <dgm:cxn modelId="{C4C8BAE2-CE2A-4ADA-ADBA-E1741F971AC5}" type="presOf" srcId="{BF9EEE0C-8690-4ED3-B709-DACA660D6EBF}" destId="{C11BD792-A538-445C-815A-C879E6E7346D}" srcOrd="0" destOrd="0" presId="urn:microsoft.com/office/officeart/2005/8/layout/chevron2"/>
    <dgm:cxn modelId="{05C65968-4D99-479B-AEA7-803941FD8FC0}" type="presOf" srcId="{75164041-18F9-4D20-B5A9-E720BE126FC5}" destId="{69A6245C-D82E-45F4-9C2D-32F3E5C16527}" srcOrd="0" destOrd="0" presId="urn:microsoft.com/office/officeart/2005/8/layout/chevron2"/>
    <dgm:cxn modelId="{4ABBFCFD-AE3E-4704-9D95-843242181ED9}" type="presOf" srcId="{6171167E-C27D-42A3-A6CA-030360250815}" destId="{C93D601F-D38E-4673-A74F-99D4A4656504}" srcOrd="0" destOrd="0" presId="urn:microsoft.com/office/officeart/2005/8/layout/chevron2"/>
    <dgm:cxn modelId="{A13EFD4F-9844-4E65-9F78-C138A7B0E38B}" type="presOf" srcId="{0DB590B8-5673-41D3-A6AA-31F5C104598D}" destId="{9E8014F6-8956-47F0-A17E-0CB2A2CB34F4}" srcOrd="0" destOrd="0" presId="urn:microsoft.com/office/officeart/2005/8/layout/chevron2"/>
    <dgm:cxn modelId="{F6C205D4-12F3-45FB-88E2-D47209576F4D}" srcId="{CF94C25C-19CB-4DFE-BC8A-D52BC0C88AB5}" destId="{67AF8D9B-0298-42B6-B99D-AE709024C50F}" srcOrd="2" destOrd="0" parTransId="{8DDF4149-9419-49F9-AE10-D852220DF8D0}" sibTransId="{A96F785D-FB10-4CCA-95BF-0E3F9EE5A1FF}"/>
    <dgm:cxn modelId="{4A9F3B74-9788-482F-B6CF-90FEFB7C9345}" type="presOf" srcId="{A5C0DBF2-F258-484C-B41C-1FC28C7D8EFE}" destId="{8C4A62B4-C407-4358-BD1C-AC3DB440ACD6}" srcOrd="0" destOrd="0" presId="urn:microsoft.com/office/officeart/2005/8/layout/chevron2"/>
    <dgm:cxn modelId="{43430151-7B0A-4DA5-90A1-0F05D6C40117}" type="presParOf" srcId="{C11BD792-A538-445C-815A-C879E6E7346D}" destId="{65AEB0B1-8F14-4BEF-AC62-8E2866E82F49}" srcOrd="0" destOrd="0" presId="urn:microsoft.com/office/officeart/2005/8/layout/chevron2"/>
    <dgm:cxn modelId="{9139EDAD-C2FB-4338-8633-9A06B4C0B3FD}" type="presParOf" srcId="{65AEB0B1-8F14-4BEF-AC62-8E2866E82F49}" destId="{DCF8DE9B-466E-48C2-A324-0E4E961E5874}" srcOrd="0" destOrd="0" presId="urn:microsoft.com/office/officeart/2005/8/layout/chevron2"/>
    <dgm:cxn modelId="{6AC4B245-3A15-4DC6-B010-82AE7738873B}" type="presParOf" srcId="{65AEB0B1-8F14-4BEF-AC62-8E2866E82F49}" destId="{103849EA-2F35-43D6-A2BB-F4ABD4A2B1A9}" srcOrd="1" destOrd="0" presId="urn:microsoft.com/office/officeart/2005/8/layout/chevron2"/>
    <dgm:cxn modelId="{1D45A38B-B0CF-4E0E-A7BE-77BF7D552FB0}" type="presParOf" srcId="{C11BD792-A538-445C-815A-C879E6E7346D}" destId="{02E3D457-5BCE-45D9-AAE1-BF21D6704E3D}" srcOrd="1" destOrd="0" presId="urn:microsoft.com/office/officeart/2005/8/layout/chevron2"/>
    <dgm:cxn modelId="{FABB9ED9-3A46-4BAF-A291-6AC754D9E628}" type="presParOf" srcId="{C11BD792-A538-445C-815A-C879E6E7346D}" destId="{92BA05C8-BDBC-4FD1-AA5F-2716958DF28F}" srcOrd="2" destOrd="0" presId="urn:microsoft.com/office/officeart/2005/8/layout/chevron2"/>
    <dgm:cxn modelId="{28C44DBA-F162-4666-8390-812A6B906627}" type="presParOf" srcId="{92BA05C8-BDBC-4FD1-AA5F-2716958DF28F}" destId="{8C4A62B4-C407-4358-BD1C-AC3DB440ACD6}" srcOrd="0" destOrd="0" presId="urn:microsoft.com/office/officeart/2005/8/layout/chevron2"/>
    <dgm:cxn modelId="{005FA984-4F2B-49A6-9E92-0429B7A0E538}" type="presParOf" srcId="{92BA05C8-BDBC-4FD1-AA5F-2716958DF28F}" destId="{C93D601F-D38E-4673-A74F-99D4A4656504}" srcOrd="1" destOrd="0" presId="urn:microsoft.com/office/officeart/2005/8/layout/chevron2"/>
    <dgm:cxn modelId="{CC7B910D-0644-45AC-A7BA-78C55C5068EA}" type="presParOf" srcId="{C11BD792-A538-445C-815A-C879E6E7346D}" destId="{2E75C3BD-B864-46EF-9CF3-EDFE6AC24399}" srcOrd="3" destOrd="0" presId="urn:microsoft.com/office/officeart/2005/8/layout/chevron2"/>
    <dgm:cxn modelId="{E7DFC542-C72B-4BED-B422-0A80462884F9}" type="presParOf" srcId="{C11BD792-A538-445C-815A-C879E6E7346D}" destId="{8C55833B-2C98-4420-8AB5-F53AB226303F}" srcOrd="4" destOrd="0" presId="urn:microsoft.com/office/officeart/2005/8/layout/chevron2"/>
    <dgm:cxn modelId="{147113DF-89EF-44AD-9416-A68ADA678620}" type="presParOf" srcId="{8C55833B-2C98-4420-8AB5-F53AB226303F}" destId="{361DBC39-BA3A-4AAC-92D9-5574CABC6D2B}" srcOrd="0" destOrd="0" presId="urn:microsoft.com/office/officeart/2005/8/layout/chevron2"/>
    <dgm:cxn modelId="{FED9A1FC-6BAA-46D7-86D3-F4413E30011D}" type="presParOf" srcId="{8C55833B-2C98-4420-8AB5-F53AB226303F}" destId="{9E8014F6-8956-47F0-A17E-0CB2A2CB34F4}" srcOrd="1" destOrd="0" presId="urn:microsoft.com/office/officeart/2005/8/layout/chevron2"/>
    <dgm:cxn modelId="{80CCA9C6-406B-4DD6-888B-6EEAC99F7A3C}" type="presParOf" srcId="{C11BD792-A538-445C-815A-C879E6E7346D}" destId="{9F742842-841F-4444-92A9-5BA65CD4AFAD}" srcOrd="5" destOrd="0" presId="urn:microsoft.com/office/officeart/2005/8/layout/chevron2"/>
    <dgm:cxn modelId="{B782DDCB-5F3C-44AD-9CD8-CFABE67A428D}" type="presParOf" srcId="{C11BD792-A538-445C-815A-C879E6E7346D}" destId="{4FF1470E-9A94-4298-87B4-6B56EB223336}" srcOrd="6" destOrd="0" presId="urn:microsoft.com/office/officeart/2005/8/layout/chevron2"/>
    <dgm:cxn modelId="{5B4BD152-2FEC-43FB-9CDC-E2A5465AB7A3}" type="presParOf" srcId="{4FF1470E-9A94-4298-87B4-6B56EB223336}" destId="{2B434A0C-BCF3-4922-8980-EB3318D328B2}" srcOrd="0" destOrd="0" presId="urn:microsoft.com/office/officeart/2005/8/layout/chevron2"/>
    <dgm:cxn modelId="{339C0167-B418-4E5C-AE8D-634B85927A06}" type="presParOf" srcId="{4FF1470E-9A94-4298-87B4-6B56EB223336}" destId="{69A6245C-D82E-45F4-9C2D-32F3E5C165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6DD82-BE28-4468-BEF3-8D5D6CC4D2D7}">
      <dsp:nvSpPr>
        <dsp:cNvPr id="0" name=""/>
        <dsp:cNvSpPr/>
      </dsp:nvSpPr>
      <dsp:spPr>
        <a:xfrm rot="16200000">
          <a:off x="-1387467" y="1388438"/>
          <a:ext cx="5300134" cy="252325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001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Serve the information needs of the public, with government information and data solutions that span the web, mobile, and television. 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Focus on customer service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Evolve with technology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Enable innovation through data sharing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Engage with partners</a:t>
          </a:r>
          <a:endParaRPr lang="en-US" sz="1400" kern="1200" dirty="0"/>
        </a:p>
      </dsp:txBody>
      <dsp:txXfrm rot="5400000">
        <a:off x="971" y="1060027"/>
        <a:ext cx="2523257" cy="3180080"/>
      </dsp:txXfrm>
    </dsp:sp>
    <dsp:sp modelId="{80B0335A-8A3F-4D57-A1C6-8DECCF43ECC5}">
      <dsp:nvSpPr>
        <dsp:cNvPr id="0" name=""/>
        <dsp:cNvSpPr/>
      </dsp:nvSpPr>
      <dsp:spPr>
        <a:xfrm rot="16200000">
          <a:off x="1325033" y="1388438"/>
          <a:ext cx="5300134" cy="252325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001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Empower our City workforce with innovative solutions that facilitate collaboration, efficiency, and constituent interactions. 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Invest in infrastructure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Enhance governance and support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Deliver leading technology solutions</a:t>
          </a:r>
          <a:endParaRPr lang="en-US" sz="1400" kern="1200" dirty="0"/>
        </a:p>
      </dsp:txBody>
      <dsp:txXfrm rot="5400000">
        <a:off x="2713471" y="1060027"/>
        <a:ext cx="2523257" cy="3180080"/>
      </dsp:txXfrm>
    </dsp:sp>
    <dsp:sp modelId="{5A2A8FB2-2D1B-449C-984E-4B7C271DED0B}">
      <dsp:nvSpPr>
        <dsp:cNvPr id="0" name=""/>
        <dsp:cNvSpPr/>
      </dsp:nvSpPr>
      <dsp:spPr>
        <a:xfrm rot="16200000">
          <a:off x="4037534" y="1388438"/>
          <a:ext cx="5300134" cy="252325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001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Make Seattle a national Municipal leader in championing technology access and affordability for all the people of our City.</a:t>
          </a:r>
          <a:endParaRPr lang="en-US" sz="18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Mayor’s Digital Equity Initiative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Broadband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Investment strategy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Funding opportunities</a:t>
          </a:r>
          <a:endParaRPr lang="en-US" sz="1400" kern="1200" dirty="0"/>
        </a:p>
      </dsp:txBody>
      <dsp:txXfrm rot="5400000">
        <a:off x="5425972" y="1060027"/>
        <a:ext cx="2523257" cy="3180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8DE9B-466E-48C2-A324-0E4E961E5874}">
      <dsp:nvSpPr>
        <dsp:cNvPr id="0" name=""/>
        <dsp:cNvSpPr/>
      </dsp:nvSpPr>
      <dsp:spPr>
        <a:xfrm rot="5400000">
          <a:off x="-232447" y="304861"/>
          <a:ext cx="1549649" cy="1084754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Center Topology</a:t>
          </a:r>
          <a:endParaRPr lang="en-US" sz="1600" kern="1200" dirty="0"/>
        </a:p>
      </dsp:txBody>
      <dsp:txXfrm rot="-5400000">
        <a:off x="1" y="614790"/>
        <a:ext cx="1084754" cy="464895"/>
      </dsp:txXfrm>
    </dsp:sp>
    <dsp:sp modelId="{103849EA-2F35-43D6-A2BB-F4ABD4A2B1A9}">
      <dsp:nvSpPr>
        <dsp:cNvPr id="0" name=""/>
        <dsp:cNvSpPr/>
      </dsp:nvSpPr>
      <dsp:spPr>
        <a:xfrm rot="5400000">
          <a:off x="2632869" y="-1505547"/>
          <a:ext cx="1007801" cy="4104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Primary DC:  Greater Puget Sound Area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Secondary DC:  Geographically Diverse Area</a:t>
          </a:r>
          <a:endParaRPr lang="en-US" sz="1600" kern="1200" dirty="0"/>
        </a:p>
      </dsp:txBody>
      <dsp:txXfrm rot="-5400000">
        <a:off x="1084755" y="91764"/>
        <a:ext cx="4054834" cy="909407"/>
      </dsp:txXfrm>
    </dsp:sp>
    <dsp:sp modelId="{8C4A62B4-C407-4358-BD1C-AC3DB440ACD6}">
      <dsp:nvSpPr>
        <dsp:cNvPr id="0" name=""/>
        <dsp:cNvSpPr/>
      </dsp:nvSpPr>
      <dsp:spPr>
        <a:xfrm rot="5400000">
          <a:off x="-232447" y="1484381"/>
          <a:ext cx="1549649" cy="1084754"/>
        </a:xfrm>
        <a:prstGeom prst="chevron">
          <a:avLst/>
        </a:prstGeom>
        <a:solidFill>
          <a:schemeClr val="accent2">
            <a:shade val="80000"/>
            <a:hueOff val="-179933"/>
            <a:satOff val="-2120"/>
            <a:lumOff val="11362"/>
            <a:alphaOff val="0"/>
          </a:schemeClr>
        </a:solidFill>
        <a:ln w="10795" cap="flat" cmpd="sng" algn="ctr">
          <a:solidFill>
            <a:schemeClr val="accent2">
              <a:shade val="80000"/>
              <a:hueOff val="-179933"/>
              <a:satOff val="-2120"/>
              <a:lumOff val="113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Sourcing</a:t>
          </a:r>
          <a:endParaRPr lang="en-US" sz="1600" kern="1200" dirty="0"/>
        </a:p>
      </dsp:txBody>
      <dsp:txXfrm rot="-5400000">
        <a:off x="1" y="1794310"/>
        <a:ext cx="1084754" cy="464895"/>
      </dsp:txXfrm>
    </dsp:sp>
    <dsp:sp modelId="{C93D601F-D38E-4673-A74F-99D4A4656504}">
      <dsp:nvSpPr>
        <dsp:cNvPr id="0" name=""/>
        <dsp:cNvSpPr/>
      </dsp:nvSpPr>
      <dsp:spPr>
        <a:xfrm rot="5400000">
          <a:off x="2633134" y="-296419"/>
          <a:ext cx="1007271" cy="4104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-179933"/>
              <a:satOff val="-2120"/>
              <a:lumOff val="113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Co-location </a:t>
          </a:r>
          <a:endParaRPr lang="en-US" sz="1600" kern="1200" dirty="0"/>
        </a:p>
      </dsp:txBody>
      <dsp:txXfrm rot="-5400000">
        <a:off x="1084755" y="1301131"/>
        <a:ext cx="4054860" cy="908929"/>
      </dsp:txXfrm>
    </dsp:sp>
    <dsp:sp modelId="{361DBC39-BA3A-4AAC-92D9-5574CABC6D2B}">
      <dsp:nvSpPr>
        <dsp:cNvPr id="0" name=""/>
        <dsp:cNvSpPr/>
      </dsp:nvSpPr>
      <dsp:spPr>
        <a:xfrm rot="5400000">
          <a:off x="-232447" y="2686493"/>
          <a:ext cx="1549649" cy="1084754"/>
        </a:xfrm>
        <a:prstGeom prst="chevron">
          <a:avLst/>
        </a:prstGeom>
        <a:solidFill>
          <a:schemeClr val="accent2">
            <a:shade val="80000"/>
            <a:hueOff val="-359866"/>
            <a:satOff val="-4241"/>
            <a:lumOff val="22723"/>
            <a:alphaOff val="0"/>
          </a:schemeClr>
        </a:solidFill>
        <a:ln w="10795" cap="flat" cmpd="sng" algn="ctr">
          <a:solidFill>
            <a:schemeClr val="accent2">
              <a:shade val="80000"/>
              <a:hueOff val="-359866"/>
              <a:satOff val="-4241"/>
              <a:lumOff val="22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Sizing</a:t>
          </a:r>
          <a:endParaRPr lang="en-US" sz="1600" kern="1200" dirty="0"/>
        </a:p>
      </dsp:txBody>
      <dsp:txXfrm rot="-5400000">
        <a:off x="1" y="2996422"/>
        <a:ext cx="1084754" cy="464895"/>
      </dsp:txXfrm>
    </dsp:sp>
    <dsp:sp modelId="{9E8014F6-8956-47F0-A17E-0CB2A2CB34F4}">
      <dsp:nvSpPr>
        <dsp:cNvPr id="0" name=""/>
        <dsp:cNvSpPr/>
      </dsp:nvSpPr>
      <dsp:spPr>
        <a:xfrm rot="5400000">
          <a:off x="2571816" y="905665"/>
          <a:ext cx="1129907" cy="4104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-359866"/>
              <a:satOff val="-4241"/>
              <a:lumOff val="22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Primary  DC: ~3,000 - 6,000 sq ft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Secondary DC: ~2,000 - 4,000 sq ft</a:t>
          </a:r>
          <a:endParaRPr lang="en-US" sz="1600" kern="1200" dirty="0"/>
        </a:p>
      </dsp:txBody>
      <dsp:txXfrm rot="-5400000">
        <a:off x="1084754" y="2447885"/>
        <a:ext cx="4048873" cy="1019591"/>
      </dsp:txXfrm>
    </dsp:sp>
    <dsp:sp modelId="{2B434A0C-BCF3-4922-8980-EB3318D328B2}">
      <dsp:nvSpPr>
        <dsp:cNvPr id="0" name=""/>
        <dsp:cNvSpPr/>
      </dsp:nvSpPr>
      <dsp:spPr>
        <a:xfrm rot="5400000">
          <a:off x="-232447" y="3889500"/>
          <a:ext cx="1549649" cy="1084754"/>
        </a:xfrm>
        <a:prstGeom prst="chevron">
          <a:avLst/>
        </a:prstGeom>
        <a:solidFill>
          <a:schemeClr val="accent2">
            <a:shade val="80000"/>
            <a:hueOff val="-539799"/>
            <a:satOff val="-6361"/>
            <a:lumOff val="34085"/>
            <a:alphaOff val="0"/>
          </a:schemeClr>
        </a:solidFill>
        <a:ln w="10795" cap="flat" cmpd="sng" algn="ctr">
          <a:solidFill>
            <a:schemeClr val="accent2">
              <a:shade val="80000"/>
              <a:hueOff val="-539799"/>
              <a:satOff val="-6361"/>
              <a:lumOff val="340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Services</a:t>
          </a:r>
          <a:endParaRPr lang="en-US" sz="1600" kern="1200" dirty="0"/>
        </a:p>
      </dsp:txBody>
      <dsp:txXfrm rot="-5400000">
        <a:off x="1" y="4199429"/>
        <a:ext cx="1084754" cy="464895"/>
      </dsp:txXfrm>
    </dsp:sp>
    <dsp:sp modelId="{69A6245C-D82E-45F4-9C2D-32F3E5C16527}">
      <dsp:nvSpPr>
        <dsp:cNvPr id="0" name=""/>
        <dsp:cNvSpPr/>
      </dsp:nvSpPr>
      <dsp:spPr>
        <a:xfrm rot="5400000">
          <a:off x="2439325" y="2331067"/>
          <a:ext cx="1394890" cy="4104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-539799"/>
              <a:satOff val="-6361"/>
              <a:lumOff val="340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Current services assumption is a hybrid approach with partial shared and non-shared components.</a:t>
          </a:r>
          <a:endParaRPr lang="en-US" sz="1600" kern="1200" dirty="0"/>
        </a:p>
      </dsp:txBody>
      <dsp:txXfrm rot="-5400000">
        <a:off x="1084755" y="3753731"/>
        <a:ext cx="4035938" cy="1258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/>
          <a:lstStyle/>
          <a:p>
            <a:r>
              <a:rPr lang="en-US" dirty="0" smtClean="0"/>
              <a:t>DoIT CTTAB 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Mattmiller, Interim Chief Technology Officer</a:t>
            </a:r>
            <a:br>
              <a:rPr lang="en-US" dirty="0" smtClean="0"/>
            </a:br>
            <a:r>
              <a:rPr lang="en-US" dirty="0" smtClean="0"/>
              <a:t>July 2014</a:t>
            </a:r>
            <a:endParaRPr lang="en-US" dirty="0"/>
          </a:p>
        </p:txBody>
      </p:sp>
      <p:pic>
        <p:nvPicPr>
          <p:cNvPr id="5" name="Picture 3" descr="C:\Users\meeksr\Desktop\Seattle_City_Counci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8" y="1054358"/>
            <a:ext cx="73456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5165" y="1130854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of Seattle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Information Technology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7620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update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1437" r="1532" b="12951"/>
          <a:stretch/>
        </p:blipFill>
        <p:spPr>
          <a:xfrm>
            <a:off x="3570644" y="752475"/>
            <a:ext cx="8115230" cy="53530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720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46449"/>
            <a:ext cx="7315200" cy="5238299"/>
          </a:xfrm>
        </p:spPr>
        <p:txBody>
          <a:bodyPr anchor="t"/>
          <a:lstStyle/>
          <a:p>
            <a:pPr marL="0" indent="0">
              <a:buNone/>
            </a:pPr>
            <a:r>
              <a:rPr lang="en-US" sz="2400" dirty="0" smtClean="0"/>
              <a:t>New Chief Technology Officer</a:t>
            </a:r>
            <a:endParaRPr lang="en-US" sz="2400" dirty="0"/>
          </a:p>
          <a:p>
            <a:pPr lvl="1"/>
            <a:r>
              <a:rPr lang="en-US" dirty="0" smtClean="0"/>
              <a:t>Vision for DoIT</a:t>
            </a:r>
          </a:p>
          <a:p>
            <a:pPr marL="0" indent="0">
              <a:buNone/>
            </a:pPr>
            <a:r>
              <a:rPr lang="en-US" sz="2400" dirty="0" smtClean="0"/>
              <a:t>Next Generation Data Center</a:t>
            </a:r>
            <a:endParaRPr lang="en-US" sz="2400" dirty="0"/>
          </a:p>
          <a:p>
            <a:pPr lvl="1"/>
            <a:r>
              <a:rPr lang="en-US" dirty="0" smtClean="0"/>
              <a:t>Strategy Summary </a:t>
            </a:r>
          </a:p>
          <a:p>
            <a:pPr lvl="1"/>
            <a:r>
              <a:rPr lang="en-US" dirty="0" smtClean="0"/>
              <a:t>Project mission, objectives, and success factors</a:t>
            </a:r>
          </a:p>
          <a:p>
            <a:pPr lvl="1"/>
            <a:r>
              <a:rPr lang="en-US" dirty="0" smtClean="0"/>
              <a:t>Next steps</a:t>
            </a:r>
          </a:p>
          <a:p>
            <a:pPr marL="0" indent="0">
              <a:buNone/>
            </a:pPr>
            <a:r>
              <a:rPr lang="en-US" sz="2400" dirty="0" smtClean="0"/>
              <a:t>Broadband update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47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CTO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643312" y="723900"/>
            <a:ext cx="6830760" cy="5234323"/>
            <a:chOff x="3643312" y="723900"/>
            <a:chExt cx="6830760" cy="52343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5" y="723900"/>
              <a:ext cx="2085975" cy="2085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027" y="876426"/>
              <a:ext cx="2140895" cy="17809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728" y="4118786"/>
              <a:ext cx="2923344" cy="16062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312" y="3885583"/>
              <a:ext cx="2590800" cy="2072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43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CTO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69268" y="746449"/>
            <a:ext cx="7315200" cy="52382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300" dirty="0" smtClean="0"/>
              <a:t>Getting started</a:t>
            </a:r>
          </a:p>
          <a:p>
            <a:pPr marL="285750" lvl="1" indent="-285750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Getting to know the team</a:t>
            </a:r>
          </a:p>
          <a:p>
            <a:pPr marL="285750" lvl="1" indent="-285750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Meeting with key stakeholders</a:t>
            </a:r>
          </a:p>
          <a:p>
            <a:pPr marL="285750" lvl="1" indent="-285750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Learning about the department</a:t>
            </a:r>
            <a:endParaRPr lang="en-US" dirty="0"/>
          </a:p>
          <a:p>
            <a:pPr marL="0" indent="0">
              <a:buNone/>
            </a:pPr>
            <a:r>
              <a:rPr lang="en-US" sz="4300" dirty="0" smtClean="0"/>
              <a:t>First 90 days</a:t>
            </a:r>
          </a:p>
          <a:p>
            <a:pPr marL="285750" lvl="1" indent="-285750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Organizational assessment</a:t>
            </a:r>
          </a:p>
          <a:p>
            <a:pPr marL="285750" lvl="1" indent="-285750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Filling key vacancies</a:t>
            </a:r>
          </a:p>
          <a:p>
            <a:pPr marL="285750" lvl="1" indent="-285750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Prioritizing key mayoral initiatives</a:t>
            </a:r>
          </a:p>
          <a:p>
            <a:pPr marL="285750" lvl="1" indent="-285750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Developing mission for DoIT, beginning strategic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27671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</a:t>
            </a:r>
            <a:r>
              <a:rPr lang="en-US"/>
              <a:t> CTO</a:t>
            </a:r>
            <a:r>
              <a:rPr lang="en-US" dirty="0"/>
              <a:t/>
            </a:r>
            <a:br>
              <a:rPr lang="en-US" dirty="0"/>
            </a:br>
            <a:r>
              <a:rPr lang="en-US"/>
              <a:t>Vision </a:t>
            </a:r>
            <a:r>
              <a:rPr lang="en-US" dirty="0"/>
              <a:t>for DoIT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709" y="1151572"/>
            <a:ext cx="8238602" cy="453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04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</a:t>
            </a:r>
            <a:r>
              <a:rPr lang="en-US"/>
              <a:t> CTO</a:t>
            </a:r>
            <a:r>
              <a:rPr lang="en-US" dirty="0"/>
              <a:t/>
            </a:r>
            <a:br>
              <a:rPr lang="en-US" dirty="0"/>
            </a:br>
            <a:r>
              <a:rPr lang="en-US"/>
              <a:t>Vision </a:t>
            </a:r>
            <a:r>
              <a:rPr lang="en-US" dirty="0"/>
              <a:t>for DoIT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9063246"/>
              </p:ext>
            </p:extLst>
          </p:nvPr>
        </p:nvGraphicFramePr>
        <p:xfrm>
          <a:off x="3660775" y="738717"/>
          <a:ext cx="7950201" cy="530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4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Data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101" y="388247"/>
            <a:ext cx="7315200" cy="512064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1320-BAE2-42FE-8D0A-2B98F0C8AA1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86215744"/>
              </p:ext>
            </p:extLst>
          </p:nvPr>
        </p:nvGraphicFramePr>
        <p:xfrm>
          <a:off x="4958255" y="794975"/>
          <a:ext cx="5188786" cy="613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2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Data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101" y="388247"/>
            <a:ext cx="7315200" cy="512064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1320-BAE2-42FE-8D0A-2B98F0C8AA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Rectangle 19"/>
          <p:cNvSpPr txBox="1">
            <a:spLocks noChangeArrowheads="1"/>
          </p:cNvSpPr>
          <p:nvPr/>
        </p:nvSpPr>
        <p:spPr bwMode="auto">
          <a:xfrm>
            <a:off x="3565428" y="2946919"/>
            <a:ext cx="3899062" cy="3139440"/>
          </a:xfrm>
          <a:prstGeom prst="rect">
            <a:avLst/>
          </a:prstGeom>
          <a:solidFill>
            <a:srgbClr val="E7F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720"/>
              </a:spcAft>
              <a:tabLst>
                <a:tab pos="395288" algn="l"/>
                <a:tab pos="854075" algn="l"/>
                <a:tab pos="1374775" algn="l"/>
                <a:tab pos="1831975" algn="l"/>
              </a:tabLst>
              <a:defRPr sz="20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36550" indent="-280988" algn="l" rtl="0" eaLnBrk="1" fontAlgn="base" hangingPunct="1">
              <a:spcBef>
                <a:spcPct val="0"/>
              </a:spcBef>
              <a:spcAft>
                <a:spcPts val="720"/>
              </a:spcAft>
              <a:buClr>
                <a:srgbClr val="333333"/>
              </a:buClr>
              <a:buSzPct val="100000"/>
              <a:buFont typeface="Wingdings" pitchFamily="2" charset="2"/>
              <a:buChar char="§"/>
              <a:tabLst>
                <a:tab pos="854075" algn="l"/>
                <a:tab pos="1374775" algn="l"/>
                <a:tab pos="1831975" algn="l"/>
              </a:tabLst>
              <a:defRPr sz="20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marL="742950" indent="-280988" algn="l" rtl="0" eaLnBrk="1" fontAlgn="base" hangingPunct="1">
              <a:spcBef>
                <a:spcPct val="0"/>
              </a:spcBef>
              <a:spcAft>
                <a:spcPts val="720"/>
              </a:spcAft>
              <a:buClr>
                <a:srgbClr val="333333"/>
              </a:buClr>
              <a:buSzPct val="100000"/>
              <a:buFont typeface="Arial" pitchFamily="34" charset="0"/>
              <a:buChar char="–"/>
              <a:tabLst>
                <a:tab pos="395288" algn="l"/>
                <a:tab pos="1374775" algn="l"/>
                <a:tab pos="1831975" algn="l"/>
              </a:tabLst>
              <a:defRPr sz="1800">
                <a:solidFill>
                  <a:srgbClr val="333333"/>
                </a:solidFill>
                <a:latin typeface="+mn-lt"/>
              </a:defRPr>
            </a:lvl3pPr>
            <a:lvl4pPr marL="1152525" indent="-292100" algn="l" rtl="0" eaLnBrk="1" fontAlgn="base" hangingPunct="1">
              <a:spcBef>
                <a:spcPct val="0"/>
              </a:spcBef>
              <a:spcAft>
                <a:spcPts val="720"/>
              </a:spcAft>
              <a:buClr>
                <a:srgbClr val="333333"/>
              </a:buClr>
              <a:buSzPct val="100000"/>
              <a:buFont typeface="Arial" pitchFamily="34" charset="0"/>
              <a:buChar char="•"/>
              <a:tabLst>
                <a:tab pos="395288" algn="l"/>
                <a:tab pos="854075" algn="l"/>
                <a:tab pos="1831975" algn="l"/>
              </a:tabLst>
              <a:defRPr sz="1800">
                <a:solidFill>
                  <a:srgbClr val="333333"/>
                </a:solidFill>
                <a:latin typeface="+mn-lt"/>
              </a:defRPr>
            </a:lvl4pPr>
            <a:lvl5pPr marL="1541463" indent="-292100" algn="l" rtl="0" eaLnBrk="1" fontAlgn="base" hangingPunct="1">
              <a:spcBef>
                <a:spcPct val="0"/>
              </a:spcBef>
              <a:spcAft>
                <a:spcPts val="720"/>
              </a:spcAft>
              <a:buClr>
                <a:srgbClr val="333333"/>
              </a:buClr>
              <a:buSzPct val="65000"/>
              <a:buFont typeface="Wingdings 3" pitchFamily="18" charset="2"/>
              <a:buChar char=""/>
              <a:tabLst>
                <a:tab pos="395288" algn="l"/>
                <a:tab pos="854075" algn="l"/>
                <a:tab pos="1374775" algn="l"/>
              </a:tabLst>
              <a:defRPr sz="1800">
                <a:solidFill>
                  <a:srgbClr val="333333"/>
                </a:solidFill>
                <a:latin typeface="+mn-lt"/>
              </a:defRPr>
            </a:lvl5pPr>
            <a:lvl6pPr marL="2289175" indent="-2921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050AA"/>
              </a:buClr>
              <a:buChar char="–"/>
              <a:tabLst>
                <a:tab pos="395288" algn="l"/>
                <a:tab pos="854075" algn="l"/>
                <a:tab pos="1374775" algn="l"/>
                <a:tab pos="1831975" algn="l"/>
              </a:tabLst>
              <a:defRPr sz="1600">
                <a:solidFill>
                  <a:srgbClr val="080808"/>
                </a:solidFill>
                <a:latin typeface="+mn-lt"/>
              </a:defRPr>
            </a:lvl6pPr>
            <a:lvl7pPr marL="2746375" indent="-2921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050AA"/>
              </a:buClr>
              <a:buChar char="–"/>
              <a:tabLst>
                <a:tab pos="395288" algn="l"/>
                <a:tab pos="854075" algn="l"/>
                <a:tab pos="1374775" algn="l"/>
                <a:tab pos="1831975" algn="l"/>
              </a:tabLst>
              <a:defRPr sz="1600">
                <a:solidFill>
                  <a:srgbClr val="080808"/>
                </a:solidFill>
                <a:latin typeface="+mn-lt"/>
              </a:defRPr>
            </a:lvl7pPr>
            <a:lvl8pPr marL="3203575" indent="-2921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050AA"/>
              </a:buClr>
              <a:buChar char="–"/>
              <a:tabLst>
                <a:tab pos="395288" algn="l"/>
                <a:tab pos="854075" algn="l"/>
                <a:tab pos="1374775" algn="l"/>
                <a:tab pos="1831975" algn="l"/>
              </a:tabLst>
              <a:defRPr sz="1600">
                <a:solidFill>
                  <a:srgbClr val="080808"/>
                </a:solidFill>
                <a:latin typeface="+mn-lt"/>
              </a:defRPr>
            </a:lvl8pPr>
            <a:lvl9pPr marL="3660775" indent="-2921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050AA"/>
              </a:buClr>
              <a:buChar char="–"/>
              <a:tabLst>
                <a:tab pos="395288" algn="l"/>
                <a:tab pos="854075" algn="l"/>
                <a:tab pos="1374775" algn="l"/>
                <a:tab pos="1831975" algn="l"/>
              </a:tabLst>
              <a:defRPr sz="1600">
                <a:solidFill>
                  <a:srgbClr val="080808"/>
                </a:solidFill>
                <a:latin typeface="+mn-lt"/>
              </a:defRPr>
            </a:lvl9pPr>
          </a:lstStyle>
          <a:p>
            <a:pPr marL="225425" indent="-225425" algn="ctr">
              <a:spcAft>
                <a:spcPct val="10000"/>
              </a:spcAft>
              <a:buClr>
                <a:srgbClr val="003399"/>
              </a:buClr>
              <a:defRPr/>
            </a:pPr>
            <a:r>
              <a:rPr lang="en-US" sz="1400" b="1" dirty="0">
                <a:solidFill>
                  <a:schemeClr val="tx1"/>
                </a:solidFill>
                <a:cs typeface="+mn-cs"/>
              </a:rPr>
              <a:t>Key Objectives</a:t>
            </a:r>
          </a:p>
          <a:p>
            <a:pPr marL="225425" indent="-225425" algn="ctr">
              <a:spcAft>
                <a:spcPct val="10000"/>
              </a:spcAft>
              <a:buClr>
                <a:srgbClr val="003399"/>
              </a:buClr>
              <a:defRPr/>
            </a:pPr>
            <a:endParaRPr lang="en-US" sz="1400" b="1" dirty="0">
              <a:solidFill>
                <a:schemeClr val="tx1"/>
              </a:solidFill>
              <a:cs typeface="+mn-cs"/>
            </a:endParaRPr>
          </a:p>
          <a:p>
            <a:r>
              <a:rPr lang="en-US" sz="1400" dirty="0"/>
              <a:t>Provision of a city-wide data center environment which meets the following criteria:</a:t>
            </a:r>
          </a:p>
          <a:p>
            <a:pPr marL="342900" indent="-173038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1" dirty="0"/>
              <a:t>Increases resiliency and service reliability</a:t>
            </a:r>
            <a:r>
              <a:rPr lang="en-US" sz="1400" dirty="0"/>
              <a:t>.</a:t>
            </a:r>
          </a:p>
          <a:p>
            <a:pPr marL="342900" indent="-173038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Is agile and can adapt to changing needs and growth over time.</a:t>
            </a:r>
          </a:p>
          <a:p>
            <a:pPr marL="342900" indent="-173038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1" dirty="0"/>
              <a:t>Addresses and mitigates significant business risks.</a:t>
            </a:r>
          </a:p>
          <a:p>
            <a:pPr marL="342900" indent="-173038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Meets the quality standards and services levels of the stakeholders as designed.</a:t>
            </a:r>
          </a:p>
        </p:txBody>
      </p:sp>
      <p:sp>
        <p:nvSpPr>
          <p:cNvPr id="18" name="Rectangle 20"/>
          <p:cNvSpPr txBox="1">
            <a:spLocks noChangeArrowheads="1"/>
          </p:cNvSpPr>
          <p:nvPr/>
        </p:nvSpPr>
        <p:spPr>
          <a:xfrm>
            <a:off x="7824691" y="2946919"/>
            <a:ext cx="3763929" cy="3139440"/>
          </a:xfrm>
          <a:prstGeom prst="rect">
            <a:avLst/>
          </a:prstGeom>
          <a:solidFill>
            <a:srgbClr val="E7F6FF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tIns="91440" bIns="91440"/>
          <a:lstStyle>
            <a:lvl1pPr algn="l" rtl="0" eaLnBrk="1" fontAlgn="base" hangingPunct="1">
              <a:spcBef>
                <a:spcPct val="0"/>
              </a:spcBef>
              <a:spcAft>
                <a:spcPts val="720"/>
              </a:spcAft>
              <a:tabLst>
                <a:tab pos="395288" algn="l"/>
                <a:tab pos="854075" algn="l"/>
                <a:tab pos="1374775" algn="l"/>
                <a:tab pos="1831975" algn="l"/>
              </a:tabLst>
              <a:defRPr sz="20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36550" indent="-280988" algn="l" rtl="0" eaLnBrk="1" fontAlgn="base" hangingPunct="1">
              <a:spcBef>
                <a:spcPct val="0"/>
              </a:spcBef>
              <a:spcAft>
                <a:spcPts val="720"/>
              </a:spcAft>
              <a:buClr>
                <a:srgbClr val="333333"/>
              </a:buClr>
              <a:buSzPct val="100000"/>
              <a:buFont typeface="Wingdings" pitchFamily="2" charset="2"/>
              <a:buChar char="§"/>
              <a:tabLst>
                <a:tab pos="854075" algn="l"/>
                <a:tab pos="1374775" algn="l"/>
                <a:tab pos="1831975" algn="l"/>
              </a:tabLst>
              <a:defRPr sz="20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marL="739775" indent="-280988" algn="l" rtl="0" eaLnBrk="1" fontAlgn="base" hangingPunct="1">
              <a:spcBef>
                <a:spcPct val="0"/>
              </a:spcBef>
              <a:spcAft>
                <a:spcPts val="720"/>
              </a:spcAft>
              <a:buClr>
                <a:srgbClr val="333333"/>
              </a:buClr>
              <a:buSzPct val="100000"/>
              <a:buFont typeface="Arial" pitchFamily="34" charset="0"/>
              <a:buChar char="–"/>
              <a:tabLst>
                <a:tab pos="457200" algn="l"/>
                <a:tab pos="1374775" algn="l"/>
                <a:tab pos="1831975" algn="l"/>
              </a:tabLst>
              <a:defRPr sz="1800">
                <a:solidFill>
                  <a:srgbClr val="333333"/>
                </a:solidFill>
                <a:latin typeface="+mn-lt"/>
              </a:defRPr>
            </a:lvl3pPr>
            <a:lvl4pPr marL="1208088" indent="-292100" algn="l" rtl="0" eaLnBrk="1" fontAlgn="base" hangingPunct="1">
              <a:spcBef>
                <a:spcPct val="0"/>
              </a:spcBef>
              <a:spcAft>
                <a:spcPts val="720"/>
              </a:spcAft>
              <a:buClr>
                <a:srgbClr val="333333"/>
              </a:buClr>
              <a:buSzPct val="100000"/>
              <a:buFont typeface="Arial" pitchFamily="34" charset="0"/>
              <a:buChar char="•"/>
              <a:tabLst>
                <a:tab pos="395288" algn="l"/>
                <a:tab pos="854075" algn="l"/>
                <a:tab pos="1831975" algn="l"/>
              </a:tabLst>
              <a:defRPr sz="1800">
                <a:solidFill>
                  <a:srgbClr val="333333"/>
                </a:solidFill>
                <a:latin typeface="+mn-lt"/>
              </a:defRPr>
            </a:lvl4pPr>
            <a:lvl5pPr marL="1647825" indent="-292100" algn="l" rtl="0" eaLnBrk="1" fontAlgn="base" hangingPunct="1">
              <a:spcBef>
                <a:spcPct val="0"/>
              </a:spcBef>
              <a:spcAft>
                <a:spcPts val="720"/>
              </a:spcAft>
              <a:buClr>
                <a:srgbClr val="333333"/>
              </a:buClr>
              <a:buSzPct val="65000"/>
              <a:buFont typeface="Wingdings 3" pitchFamily="18" charset="2"/>
              <a:buChar char=""/>
              <a:tabLst>
                <a:tab pos="395288" algn="l"/>
                <a:tab pos="854075" algn="l"/>
                <a:tab pos="1374775" algn="l"/>
              </a:tabLst>
              <a:defRPr sz="1800">
                <a:solidFill>
                  <a:srgbClr val="333333"/>
                </a:solidFill>
                <a:latin typeface="+mn-lt"/>
              </a:defRPr>
            </a:lvl5pPr>
            <a:lvl6pPr marL="2289175" indent="-2921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050AA"/>
              </a:buClr>
              <a:buChar char="–"/>
              <a:tabLst>
                <a:tab pos="395288" algn="l"/>
                <a:tab pos="854075" algn="l"/>
                <a:tab pos="1374775" algn="l"/>
                <a:tab pos="1831975" algn="l"/>
              </a:tabLst>
              <a:defRPr sz="1600">
                <a:solidFill>
                  <a:srgbClr val="080808"/>
                </a:solidFill>
                <a:latin typeface="+mn-lt"/>
              </a:defRPr>
            </a:lvl6pPr>
            <a:lvl7pPr marL="2746375" indent="-2921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050AA"/>
              </a:buClr>
              <a:buChar char="–"/>
              <a:tabLst>
                <a:tab pos="395288" algn="l"/>
                <a:tab pos="854075" algn="l"/>
                <a:tab pos="1374775" algn="l"/>
                <a:tab pos="1831975" algn="l"/>
              </a:tabLst>
              <a:defRPr sz="1600">
                <a:solidFill>
                  <a:srgbClr val="080808"/>
                </a:solidFill>
                <a:latin typeface="+mn-lt"/>
              </a:defRPr>
            </a:lvl7pPr>
            <a:lvl8pPr marL="3203575" indent="-2921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050AA"/>
              </a:buClr>
              <a:buChar char="–"/>
              <a:tabLst>
                <a:tab pos="395288" algn="l"/>
                <a:tab pos="854075" algn="l"/>
                <a:tab pos="1374775" algn="l"/>
                <a:tab pos="1831975" algn="l"/>
              </a:tabLst>
              <a:defRPr sz="1600">
                <a:solidFill>
                  <a:srgbClr val="080808"/>
                </a:solidFill>
                <a:latin typeface="+mn-lt"/>
              </a:defRPr>
            </a:lvl8pPr>
            <a:lvl9pPr marL="3660775" indent="-2921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050AA"/>
              </a:buClr>
              <a:buChar char="–"/>
              <a:tabLst>
                <a:tab pos="395288" algn="l"/>
                <a:tab pos="854075" algn="l"/>
                <a:tab pos="1374775" algn="l"/>
                <a:tab pos="1831975" algn="l"/>
              </a:tabLst>
              <a:defRPr sz="1600">
                <a:solidFill>
                  <a:srgbClr val="080808"/>
                </a:solidFill>
                <a:latin typeface="+mn-lt"/>
              </a:defRPr>
            </a:lvl9pPr>
          </a:lstStyle>
          <a:p>
            <a:pPr marL="225425" indent="-225425" algn="ctr">
              <a:lnSpc>
                <a:spcPct val="80000"/>
              </a:lnSpc>
              <a:spcAft>
                <a:spcPct val="10000"/>
              </a:spcAft>
              <a:buClr>
                <a:srgbClr val="003399"/>
              </a:buClr>
              <a:defRPr/>
            </a:pPr>
            <a:r>
              <a:rPr lang="en-US" sz="1400" b="1" dirty="0">
                <a:solidFill>
                  <a:schemeClr val="tx1"/>
                </a:solidFill>
                <a:cs typeface="+mn-cs"/>
              </a:rPr>
              <a:t>Key Success Factors</a:t>
            </a:r>
          </a:p>
          <a:p>
            <a:pPr marL="225425" indent="-225425" algn="ctr">
              <a:lnSpc>
                <a:spcPct val="80000"/>
              </a:lnSpc>
              <a:spcAft>
                <a:spcPct val="10000"/>
              </a:spcAft>
              <a:buClr>
                <a:srgbClr val="003399"/>
              </a:buClr>
              <a:defRPr/>
            </a:pPr>
            <a:endParaRPr lang="en-US" sz="1400" b="1" dirty="0">
              <a:solidFill>
                <a:schemeClr val="tx1"/>
              </a:solidFill>
              <a:cs typeface="+mn-cs"/>
            </a:endParaRPr>
          </a:p>
          <a:p>
            <a:pPr indent="-225425">
              <a:lnSpc>
                <a:spcPct val="90000"/>
              </a:lnSpc>
              <a:buClr>
                <a:srgbClr val="003399"/>
              </a:buClr>
              <a:defRPr/>
            </a:pPr>
            <a:r>
              <a:rPr lang="en-US" sz="1400" dirty="0"/>
              <a:t>Key success factors for this initiative include:</a:t>
            </a:r>
          </a:p>
          <a:p>
            <a:pPr marL="342900" indent="-173038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The new data center facilities are functional with adequate space, power, cooling, and allow for growth.</a:t>
            </a:r>
          </a:p>
          <a:p>
            <a:pPr marL="342900" indent="-173038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The relocation plan has been successfully executed with </a:t>
            </a:r>
            <a:r>
              <a:rPr lang="en-US" sz="1400" b="1" dirty="0"/>
              <a:t>minimum unplanned interruption</a:t>
            </a:r>
            <a:r>
              <a:rPr lang="en-US" sz="1400" dirty="0"/>
              <a:t> to City operations by December 31, 2015.</a:t>
            </a:r>
          </a:p>
          <a:p>
            <a:pPr marL="342900" indent="-173038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Project was executed within agreed quality, scope, budget and timeline parameters.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555127" y="769770"/>
            <a:ext cx="8117469" cy="1219200"/>
          </a:xfrm>
          <a:prstGeom prst="rect">
            <a:avLst/>
          </a:prstGeom>
          <a:solidFill>
            <a:srgbClr val="E7F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225425" indent="-173038" algn="ctr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chemeClr val="bg1"/>
              </a:buClr>
              <a:buSzPct val="50000"/>
              <a:defRPr/>
            </a:pPr>
            <a:r>
              <a:rPr lang="en-US" sz="1600" b="1" dirty="0">
                <a:latin typeface="Arial" pitchFamily="34" charset="0"/>
              </a:rPr>
              <a:t>Mission</a:t>
            </a:r>
            <a:endParaRPr lang="en-US" sz="1600" b="1" dirty="0">
              <a:latin typeface="Arial" pitchFamily="34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  <a:buClr>
                <a:srgbClr val="003399"/>
              </a:buClr>
              <a:tabLst>
                <a:tab pos="395288" algn="l"/>
                <a:tab pos="854075" algn="l"/>
                <a:tab pos="1374775" algn="l"/>
                <a:tab pos="1831975" algn="l"/>
              </a:tabLst>
              <a:defRPr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To manage a City-wide project to replace the City’s aging data centers and server rooms (owned and/or operated by various City departments) with a more efficient environment providing increased resiliency, maintainability, disaster recovery and business continuity while meeting compliance requirements for the City’s information technology systems by December 31, 2015.</a:t>
            </a:r>
          </a:p>
        </p:txBody>
      </p:sp>
      <p:sp>
        <p:nvSpPr>
          <p:cNvPr id="16" name="Flowchart: Merge 15"/>
          <p:cNvSpPr/>
          <p:nvPr/>
        </p:nvSpPr>
        <p:spPr bwMode="auto">
          <a:xfrm>
            <a:off x="6194054" y="2238817"/>
            <a:ext cx="2895600" cy="407988"/>
          </a:xfrm>
          <a:prstGeom prst="flowChartMerg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 Data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37118"/>
            <a:ext cx="7315200" cy="52476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600" dirty="0" smtClean="0"/>
              <a:t>Next steps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dirty="0"/>
              <a:t>Design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business processes to support emerging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collaborative approach with decision making </a:t>
            </a:r>
            <a:r>
              <a:rPr lang="en-US" dirty="0" smtClean="0"/>
              <a:t>framework</a:t>
            </a:r>
            <a:endParaRPr lang="en-US" dirty="0"/>
          </a:p>
          <a:p>
            <a:pPr marL="0" indent="0">
              <a:buNone/>
            </a:pPr>
            <a:r>
              <a:rPr lang="en-US" sz="2600" dirty="0"/>
              <a:t>Procure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Secure a facility that will meet the current &amp; future needs of the City</a:t>
            </a:r>
          </a:p>
          <a:p>
            <a:pPr marL="0" indent="0">
              <a:buNone/>
            </a:pPr>
            <a:r>
              <a:rPr lang="en-US" sz="2600" smtClean="0"/>
              <a:t>Build </a:t>
            </a:r>
            <a:r>
              <a:rPr lang="en-US" sz="2600" dirty="0"/>
              <a:t>&amp;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Execute the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 process with pilot </a:t>
            </a:r>
            <a:r>
              <a:rPr lang="en-US" dirty="0" smtClean="0"/>
              <a:t>migrations</a:t>
            </a:r>
            <a:endParaRPr lang="en-US" dirty="0"/>
          </a:p>
          <a:p>
            <a:pPr marL="0" indent="0">
              <a:buNone/>
            </a:pPr>
            <a:r>
              <a:rPr lang="en-US" sz="2600" dirty="0"/>
              <a:t>Implement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staged migrations to minimize disruption to City’s core business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9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F45B212DBCC489708B815ADD01363" ma:contentTypeVersion="1" ma:contentTypeDescription="Create a new document." ma:contentTypeScope="" ma:versionID="3ff28916dd183a5efea86195eea28314">
  <xsd:schema xmlns:xsd="http://www.w3.org/2001/XMLSchema" xmlns:xs="http://www.w3.org/2001/XMLSchema" xmlns:p="http://schemas.microsoft.com/office/2006/metadata/properties" xmlns:ns3="80099350-45b8-4c9d-b4ec-eb701f63808a" targetNamespace="http://schemas.microsoft.com/office/2006/metadata/properties" ma:root="true" ma:fieldsID="94d53f6ea4df8f4c4278ddc845d1b954" ns3:_="">
    <xsd:import namespace="80099350-45b8-4c9d-b4ec-eb701f63808a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99350-45b8-4c9d-b4ec-eb701f6380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81104F-5079-4B53-A673-466BBE1D8C92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80099350-45b8-4c9d-b4ec-eb701f63808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0B89859-CFEF-4D88-AF14-B8AFA8FC97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152BCA-0157-45CA-AE49-ADB429608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099350-45b8-4c9d-b4ec-eb701f638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533</TotalTime>
  <Words>477</Words>
  <Application>Microsoft Office PowerPoint</Application>
  <PresentationFormat>Custom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Frame</vt:lpstr>
      <vt:lpstr>DoIT CTTAB Briefing</vt:lpstr>
      <vt:lpstr>Agenda</vt:lpstr>
      <vt:lpstr>New CTO</vt:lpstr>
      <vt:lpstr>New CTO</vt:lpstr>
      <vt:lpstr>New CTO Vision for DoIT</vt:lpstr>
      <vt:lpstr>New CTO Vision for DoIT</vt:lpstr>
      <vt:lpstr>Next Generation Data Center</vt:lpstr>
      <vt:lpstr>Next Generation Data Center</vt:lpstr>
      <vt:lpstr>Next Generation Data Center</vt:lpstr>
      <vt:lpstr>Broadband update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DoIT CTTAB Briefing</dc:title>
  <dc:creator>Mattmiller, Michael</dc:creator>
  <cp:lastModifiedBy>Keyes, David</cp:lastModifiedBy>
  <cp:revision>7</cp:revision>
  <dcterms:created xsi:type="dcterms:W3CDTF">2014-07-08T18:39:46Z</dcterms:created>
  <dcterms:modified xsi:type="dcterms:W3CDTF">2014-07-09T22:27:55Z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0x010100241F45B212DBCC489708B815ADD01363</vt:lpwstr>
  </property>
</Properties>
</file>